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4"/>
  </p:notesMasterIdLst>
  <p:sldIdLst>
    <p:sldId id="348" r:id="rId2"/>
    <p:sldId id="257" r:id="rId3"/>
    <p:sldId id="361" r:id="rId4"/>
    <p:sldId id="364" r:id="rId5"/>
    <p:sldId id="363" r:id="rId6"/>
    <p:sldId id="362" r:id="rId7"/>
    <p:sldId id="355" r:id="rId8"/>
    <p:sldId id="259" r:id="rId9"/>
    <p:sldId id="258" r:id="rId10"/>
    <p:sldId id="260" r:id="rId11"/>
    <p:sldId id="3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50" r:id="rId22"/>
    <p:sldId id="276" r:id="rId23"/>
    <p:sldId id="277" r:id="rId24"/>
    <p:sldId id="278" r:id="rId25"/>
    <p:sldId id="356" r:id="rId26"/>
    <p:sldId id="279" r:id="rId27"/>
    <p:sldId id="357" r:id="rId28"/>
    <p:sldId id="314" r:id="rId29"/>
    <p:sldId id="315" r:id="rId30"/>
    <p:sldId id="275" r:id="rId31"/>
    <p:sldId id="280" r:id="rId32"/>
    <p:sldId id="351" r:id="rId33"/>
    <p:sldId id="287" r:id="rId34"/>
    <p:sldId id="289" r:id="rId35"/>
    <p:sldId id="292" r:id="rId36"/>
    <p:sldId id="293" r:id="rId37"/>
    <p:sldId id="295" r:id="rId38"/>
    <p:sldId id="297" r:id="rId39"/>
    <p:sldId id="299" r:id="rId40"/>
    <p:sldId id="300" r:id="rId41"/>
    <p:sldId id="301" r:id="rId42"/>
    <p:sldId id="302" r:id="rId43"/>
    <p:sldId id="303" r:id="rId44"/>
    <p:sldId id="305" r:id="rId45"/>
    <p:sldId id="306" r:id="rId46"/>
    <p:sldId id="360" r:id="rId47"/>
    <p:sldId id="359" r:id="rId48"/>
    <p:sldId id="358" r:id="rId49"/>
    <p:sldId id="307" r:id="rId50"/>
    <p:sldId id="311" r:id="rId51"/>
    <p:sldId id="309" r:id="rId52"/>
    <p:sldId id="316" r:id="rId53"/>
    <p:sldId id="262" r:id="rId54"/>
    <p:sldId id="317" r:id="rId55"/>
    <p:sldId id="318" r:id="rId56"/>
    <p:sldId id="319" r:id="rId57"/>
    <p:sldId id="320" r:id="rId58"/>
    <p:sldId id="321" r:id="rId59"/>
    <p:sldId id="322" r:id="rId60"/>
    <p:sldId id="352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6" r:id="rId72"/>
    <p:sldId id="334" r:id="rId73"/>
    <p:sldId id="335" r:id="rId74"/>
    <p:sldId id="337" r:id="rId75"/>
    <p:sldId id="342" r:id="rId76"/>
    <p:sldId id="344" r:id="rId77"/>
    <p:sldId id="345" r:id="rId78"/>
    <p:sldId id="338" r:id="rId79"/>
    <p:sldId id="339" r:id="rId80"/>
    <p:sldId id="341" r:id="rId81"/>
    <p:sldId id="340" r:id="rId82"/>
    <p:sldId id="353" r:id="rId8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Introducción" id="{716EC222-2309-344C-921E-D53564E804A0}">
          <p14:sldIdLst>
            <p14:sldId id="348"/>
            <p14:sldId id="257"/>
            <p14:sldId id="361"/>
            <p14:sldId id="364"/>
            <p14:sldId id="363"/>
            <p14:sldId id="362"/>
            <p14:sldId id="355"/>
          </p14:sldIdLst>
        </p14:section>
        <p14:section name="Artificial Intelligence Review" id="{28F7C895-D4E0-FB45-9A13-8D0E5691D015}">
          <p14:sldIdLst>
            <p14:sldId id="259"/>
            <p14:sldId id="258"/>
            <p14:sldId id="260"/>
            <p14:sldId id="3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SNDProb" id="{C9B39E9F-A8C4-9E48-8515-3D37DC1883BD}">
          <p14:sldIdLst>
            <p14:sldId id="350"/>
            <p14:sldId id="276"/>
            <p14:sldId id="277"/>
            <p14:sldId id="278"/>
            <p14:sldId id="356"/>
            <p14:sldId id="279"/>
            <p14:sldId id="357"/>
            <p14:sldId id="314"/>
            <p14:sldId id="315"/>
            <p14:sldId id="275"/>
            <p14:sldId id="280"/>
            <p14:sldId id="351"/>
            <p14:sldId id="287"/>
            <p14:sldId id="289"/>
            <p14:sldId id="292"/>
            <p14:sldId id="293"/>
            <p14:sldId id="295"/>
            <p14:sldId id="297"/>
            <p14:sldId id="299"/>
            <p14:sldId id="300"/>
            <p14:sldId id="301"/>
            <p14:sldId id="302"/>
            <p14:sldId id="303"/>
            <p14:sldId id="305"/>
            <p14:sldId id="306"/>
            <p14:sldId id="360"/>
            <p14:sldId id="359"/>
            <p14:sldId id="358"/>
            <p14:sldId id="307"/>
            <p14:sldId id="311"/>
            <p14:sldId id="309"/>
            <p14:sldId id="316"/>
            <p14:sldId id="262"/>
            <p14:sldId id="317"/>
            <p14:sldId id="318"/>
            <p14:sldId id="319"/>
            <p14:sldId id="320"/>
            <p14:sldId id="321"/>
            <p14:sldId id="322"/>
            <p14:sldId id="352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4"/>
            <p14:sldId id="335"/>
            <p14:sldId id="337"/>
            <p14:sldId id="342"/>
            <p14:sldId id="344"/>
            <p14:sldId id="345"/>
            <p14:sldId id="338"/>
            <p14:sldId id="339"/>
            <p14:sldId id="341"/>
            <p14:sldId id="340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404"/>
    <a:srgbClr val="0000FF"/>
    <a:srgbClr val="5E84B9"/>
    <a:srgbClr val="DBE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55"/>
    <p:restoredTop sz="91194"/>
  </p:normalViewPr>
  <p:slideViewPr>
    <p:cSldViewPr snapToGrid="0" snapToObjects="1">
      <p:cViewPr varScale="1">
        <p:scale>
          <a:sx n="51" d="100"/>
          <a:sy n="51" d="100"/>
        </p:scale>
        <p:origin x="30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and welcome to my PhD candidate thesis defense. I am Ander </a:t>
            </a:r>
            <a:r>
              <a:rPr lang="en-US" dirty="0" err="1"/>
              <a:t>Carreño</a:t>
            </a:r>
            <a:r>
              <a:rPr lang="en-US" dirty="0"/>
              <a:t> who has been a PhD student since 2018 under the supervision of </a:t>
            </a:r>
            <a:r>
              <a:rPr lang="en-US" dirty="0" err="1"/>
              <a:t>Iñaki</a:t>
            </a:r>
            <a:r>
              <a:rPr lang="en-US" dirty="0"/>
              <a:t> </a:t>
            </a:r>
            <a:r>
              <a:rPr lang="en-US" dirty="0" err="1"/>
              <a:t>Inza</a:t>
            </a:r>
            <a:r>
              <a:rPr lang="en-US" dirty="0"/>
              <a:t> and Jose A. Lozano. Firstly, I would like to thank the jury, my supervisors and the public for coming. This dissertation is titled: Advances in Streaming Novelty Detection and proposes some methodological frameworks that solve the Streaming Novelty Detection problem, which is a problem where new classes can emerge in an online or streaming environment without supervision.</a:t>
            </a:r>
          </a:p>
        </p:txBody>
      </p:sp>
    </p:spTree>
    <p:extLst>
      <p:ext uri="{BB962C8B-B14F-4D97-AF65-F5344CB8AC3E}">
        <p14:creationId xmlns:p14="http://schemas.microsoft.com/office/powerpoint/2010/main" val="2500148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paralel</a:t>
            </a:r>
            <a:r>
              <a:rPr lang="en-US" dirty="0"/>
              <a:t> splits</a:t>
            </a:r>
          </a:p>
        </p:txBody>
      </p:sp>
    </p:spTree>
    <p:extLst>
      <p:ext uri="{BB962C8B-B14F-4D97-AF65-F5344CB8AC3E}">
        <p14:creationId xmlns:p14="http://schemas.microsoft.com/office/powerpoint/2010/main" val="117909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Mejorar</a:t>
            </a:r>
            <a:r>
              <a:rPr lang="en-US" dirty="0"/>
              <a:t> la imagen de la </a:t>
            </a:r>
            <a:r>
              <a:rPr lang="en-US" dirty="0" err="1"/>
              <a:t>Gaussiana</a:t>
            </a:r>
            <a:r>
              <a:rPr lang="en-US" dirty="0"/>
              <a:t> – </a:t>
            </a:r>
            <a:r>
              <a:rPr lang="en-US" dirty="0" err="1"/>
              <a:t>Decir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buffer size!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70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CAMBIAR COLOOOOR!!!!!!!!!!</a:t>
            </a:r>
          </a:p>
        </p:txBody>
      </p:sp>
    </p:spTree>
    <p:extLst>
      <p:ext uri="{BB962C8B-B14F-4D97-AF65-F5344CB8AC3E}">
        <p14:creationId xmlns:p14="http://schemas.microsoft.com/office/powerpoint/2010/main" val="1384839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PREPARAR BIEN EL DISCURSO</a:t>
            </a:r>
          </a:p>
          <a:p>
            <a:endParaRPr lang="en-US" dirty="0"/>
          </a:p>
          <a:p>
            <a:r>
              <a:rPr lang="en-US" dirty="0"/>
              <a:t>We encounter difficulties to unify the experimentation setup. Such as….</a:t>
            </a:r>
          </a:p>
        </p:txBody>
      </p:sp>
    </p:spTree>
    <p:extLst>
      <p:ext uri="{BB962C8B-B14F-4D97-AF65-F5344CB8AC3E}">
        <p14:creationId xmlns:p14="http://schemas.microsoft.com/office/powerpoint/2010/main" val="2238149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QUITAR EL BLOQUE AZUL</a:t>
            </a:r>
          </a:p>
        </p:txBody>
      </p:sp>
    </p:spTree>
    <p:extLst>
      <p:ext uri="{BB962C8B-B14F-4D97-AF65-F5344CB8AC3E}">
        <p14:creationId xmlns:p14="http://schemas.microsoft.com/office/powerpoint/2010/main" val="547685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gaussianos</a:t>
            </a:r>
            <a:r>
              <a:rPr lang="en-US" dirty="0"/>
              <a:t>, 1 no</a:t>
            </a:r>
          </a:p>
        </p:txBody>
      </p:sp>
    </p:spTree>
    <p:extLst>
      <p:ext uri="{BB962C8B-B14F-4D97-AF65-F5344CB8AC3E}">
        <p14:creationId xmlns:p14="http://schemas.microsoft.com/office/powerpoint/2010/main" val="142411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Preparar</a:t>
            </a:r>
            <a:r>
              <a:rPr lang="en-US" dirty="0"/>
              <a:t> bien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SNDProb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Superv</a:t>
            </a:r>
            <a:r>
              <a:rPr lang="en-US" dirty="0"/>
              <a:t> </a:t>
            </a:r>
            <a:r>
              <a:rPr lang="en-US" dirty="0" err="1"/>
              <a:t>SNDPRob</a:t>
            </a:r>
            <a:r>
              <a:rPr lang="en-US" dirty="0"/>
              <a:t> it offers an illustrative upper bound for our </a:t>
            </a:r>
            <a:r>
              <a:rPr lang="en-US" dirty="0" err="1"/>
              <a:t>SNDProb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08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Preparar</a:t>
            </a:r>
            <a:r>
              <a:rPr lang="en-US" dirty="0"/>
              <a:t> bien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SNDProb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Superv</a:t>
            </a:r>
            <a:r>
              <a:rPr lang="en-US" dirty="0"/>
              <a:t> </a:t>
            </a:r>
            <a:r>
              <a:rPr lang="en-US" dirty="0" err="1"/>
              <a:t>SNDPRob</a:t>
            </a:r>
            <a:r>
              <a:rPr lang="en-US" dirty="0"/>
              <a:t> it offers an illustrative upper bound for our </a:t>
            </a:r>
            <a:r>
              <a:rPr lang="en-US" dirty="0" err="1"/>
              <a:t>SNDProb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605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Parar</a:t>
            </a:r>
            <a:r>
              <a:rPr lang="en-US" dirty="0"/>
              <a:t> y </a:t>
            </a:r>
            <a:r>
              <a:rPr lang="en-US" dirty="0" err="1"/>
              <a:t>decir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las conclusions</a:t>
            </a:r>
          </a:p>
        </p:txBody>
      </p:sp>
    </p:spTree>
    <p:extLst>
      <p:ext uri="{BB962C8B-B14F-4D97-AF65-F5344CB8AC3E}">
        <p14:creationId xmlns:p14="http://schemas.microsoft.com/office/powerpoint/2010/main" val="3116881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Beber</a:t>
            </a:r>
            <a:r>
              <a:rPr lang="en-US" dirty="0"/>
              <a:t> </a:t>
            </a:r>
            <a:r>
              <a:rPr lang="en-US" dirty="0" err="1"/>
              <a:t>agua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04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</a:p>
          <a:p>
            <a:endParaRPr lang="en-US" dirty="0"/>
          </a:p>
          <a:p>
            <a:r>
              <a:rPr lang="en-US" dirty="0"/>
              <a:t>We started dealing with a novelty detection problem and when we looked into the literature for new insights we discovered that what we refer to as novelty was different in a variety of works. Then we realized that there was a term that was indistinctly being used to refer to a set of different problems and, similarly, a problem was associated with different terms</a:t>
            </a:r>
          </a:p>
        </p:txBody>
      </p:sp>
    </p:spTree>
    <p:extLst>
      <p:ext uri="{BB962C8B-B14F-4D97-AF65-F5344CB8AC3E}">
        <p14:creationId xmlns:p14="http://schemas.microsoft.com/office/powerpoint/2010/main" val="1555390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mismo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 son series </a:t>
            </a:r>
            <a:r>
              <a:rPr lang="en-US" dirty="0" err="1"/>
              <a:t>temporales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48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 que? </a:t>
            </a:r>
            <a:r>
              <a:rPr lang="en-US" dirty="0" err="1"/>
              <a:t>Hemos</a:t>
            </a:r>
            <a:r>
              <a:rPr lang="en-US" dirty="0"/>
              <a:t> </a:t>
            </a:r>
            <a:r>
              <a:rPr lang="en-US" dirty="0" err="1"/>
              <a:t>mirado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literatura</a:t>
            </a:r>
            <a:r>
              <a:rPr lang="en-US" dirty="0"/>
              <a:t> y no hay </a:t>
            </a:r>
            <a:r>
              <a:rPr lang="en-US" dirty="0" err="1"/>
              <a:t>mucho</a:t>
            </a:r>
            <a:r>
              <a:rPr lang="en-US" dirty="0"/>
              <a:t> para </a:t>
            </a:r>
            <a:r>
              <a:rPr lang="en-US" dirty="0" err="1"/>
              <a:t>modelar</a:t>
            </a:r>
            <a:r>
              <a:rPr lang="en-US" dirty="0"/>
              <a:t> </a:t>
            </a:r>
            <a:r>
              <a:rPr lang="en-US" dirty="0" err="1"/>
              <a:t>ts</a:t>
            </a:r>
            <a:r>
              <a:rPr lang="en-US" dirty="0"/>
              <a:t> con prob.</a:t>
            </a:r>
          </a:p>
        </p:txBody>
      </p:sp>
    </p:spTree>
    <p:extLst>
      <p:ext uri="{BB962C8B-B14F-4D97-AF65-F5344CB8AC3E}">
        <p14:creationId xmlns:p14="http://schemas.microsoft.com/office/powerpoint/2010/main" val="2571729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Autoencoder structure. No algorithm</a:t>
            </a:r>
          </a:p>
        </p:txBody>
      </p:sp>
    </p:spTree>
    <p:extLst>
      <p:ext uri="{BB962C8B-B14F-4D97-AF65-F5344CB8AC3E}">
        <p14:creationId xmlns:p14="http://schemas.microsoft.com/office/powerpoint/2010/main" val="823996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Sigma 1 sigma 2 </a:t>
            </a:r>
            <a:r>
              <a:rPr lang="en-US" dirty="0" err="1"/>
              <a:t>cambiarlos</a:t>
            </a:r>
            <a:r>
              <a:rPr lang="en-US" dirty="0"/>
              <a:t> de </a:t>
            </a:r>
            <a:r>
              <a:rPr lang="en-US" dirty="0" err="1"/>
              <a:t>orden</a:t>
            </a:r>
            <a:r>
              <a:rPr lang="en-US" dirty="0"/>
              <a:t>. X&lt;&gt;Y</a:t>
            </a:r>
          </a:p>
        </p:txBody>
      </p:sp>
    </p:spTree>
    <p:extLst>
      <p:ext uri="{BB962C8B-B14F-4D97-AF65-F5344CB8AC3E}">
        <p14:creationId xmlns:p14="http://schemas.microsoft.com/office/powerpoint/2010/main" val="1565439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Mejorar</a:t>
            </a:r>
            <a:r>
              <a:rPr lang="en-US" dirty="0"/>
              <a:t> la imagen de la </a:t>
            </a:r>
            <a:r>
              <a:rPr lang="en-US" dirty="0" err="1"/>
              <a:t>Gaussiana</a:t>
            </a:r>
            <a:r>
              <a:rPr lang="en-US" dirty="0"/>
              <a:t> – </a:t>
            </a:r>
            <a:r>
              <a:rPr lang="en-US" dirty="0" err="1"/>
              <a:t>Decir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buffer size!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188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Preparar</a:t>
            </a:r>
            <a:r>
              <a:rPr lang="en-US" dirty="0"/>
              <a:t> la </a:t>
            </a:r>
            <a:r>
              <a:rPr lang="en-US" dirty="0" err="1"/>
              <a:t>motivación</a:t>
            </a:r>
            <a:r>
              <a:rPr lang="en-US" dirty="0"/>
              <a:t> y </a:t>
            </a:r>
            <a:r>
              <a:rPr lang="en-US" dirty="0" err="1"/>
              <a:t>decir</a:t>
            </a:r>
            <a:r>
              <a:rPr lang="en-US" dirty="0"/>
              <a:t>. Pero </a:t>
            </a:r>
            <a:r>
              <a:rPr lang="en-US" dirty="0" err="1"/>
              <a:t>esto</a:t>
            </a:r>
            <a:r>
              <a:rPr lang="en-US" dirty="0"/>
              <a:t> sin ground truth no es </a:t>
            </a:r>
            <a:r>
              <a:rPr lang="en-US" dirty="0" err="1"/>
              <a:t>valido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1478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Preparar</a:t>
            </a:r>
            <a:r>
              <a:rPr lang="en-US" dirty="0"/>
              <a:t>. As in the previous contribution, we encounter the same difficulties to unify the experimentation setup</a:t>
            </a:r>
          </a:p>
        </p:txBody>
      </p:sp>
    </p:spTree>
    <p:extLst>
      <p:ext uri="{BB962C8B-B14F-4D97-AF65-F5344CB8AC3E}">
        <p14:creationId xmlns:p14="http://schemas.microsoft.com/office/powerpoint/2010/main" val="3593274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76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all on my side</a:t>
            </a:r>
          </a:p>
        </p:txBody>
      </p:sp>
    </p:spTree>
    <p:extLst>
      <p:ext uri="{BB962C8B-B14F-4D97-AF65-F5344CB8AC3E}">
        <p14:creationId xmlns:p14="http://schemas.microsoft.com/office/powerpoint/2010/main" val="923694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</a:p>
          <a:p>
            <a:endParaRPr lang="en-US" dirty="0"/>
          </a:p>
          <a:p>
            <a:r>
              <a:rPr lang="en-US" dirty="0"/>
              <a:t>We started dealing with a novelty detection problem and when we looked into the literature for new insights we discovered that what we refer to as novelty was different in a variety of works. Then we realized that there was a term that was indistinctly being used to refer to a set of different problems and, similarly, a problem was associated with different terms</a:t>
            </a:r>
          </a:p>
        </p:txBody>
      </p:sp>
    </p:spTree>
    <p:extLst>
      <p:ext uri="{BB962C8B-B14F-4D97-AF65-F5344CB8AC3E}">
        <p14:creationId xmlns:p14="http://schemas.microsoft.com/office/powerpoint/2010/main" val="3108413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</a:p>
          <a:p>
            <a:endParaRPr lang="en-US" dirty="0"/>
          </a:p>
          <a:p>
            <a:r>
              <a:rPr lang="en-US" dirty="0"/>
              <a:t>We started dealing with a novelty detection problem and when we looked into the literature for new insights we discovered that what we refer to as novelty was different in a variety of works. Then we realized that there was a term that was indistinctly being used to refer to a set of different problems and, similarly, a problem was associated with different terms</a:t>
            </a:r>
          </a:p>
        </p:txBody>
      </p:sp>
    </p:spTree>
    <p:extLst>
      <p:ext uri="{BB962C8B-B14F-4D97-AF65-F5344CB8AC3E}">
        <p14:creationId xmlns:p14="http://schemas.microsoft.com/office/powerpoint/2010/main" val="160904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</a:p>
          <a:p>
            <a:endParaRPr lang="en-US" dirty="0"/>
          </a:p>
          <a:p>
            <a:r>
              <a:rPr lang="en-US" dirty="0"/>
              <a:t>We started dealing with a novelty detection problem and when we looked into the literature for new insights we discovered that what we refer to as novelty was different in a variety of works. Then we realized that there was a term that was indistinctly being used to refer to a set of different problems and, similarly, a problem was associated with different terms</a:t>
            </a:r>
          </a:p>
        </p:txBody>
      </p:sp>
    </p:spTree>
    <p:extLst>
      <p:ext uri="{BB962C8B-B14F-4D97-AF65-F5344CB8AC3E}">
        <p14:creationId xmlns:p14="http://schemas.microsoft.com/office/powerpoint/2010/main" val="319982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</a:p>
          <a:p>
            <a:endParaRPr lang="en-US" dirty="0"/>
          </a:p>
          <a:p>
            <a:r>
              <a:rPr lang="en-US" dirty="0"/>
              <a:t>We started dealing with a novelty detection problem and when we looked into the literature for new insights we discovered that what we refer to as novelty was different in a variety of works. Then we realized that there was a term that was indistinctly being used to refer to a set of different problems and, similarly, a problem was associated with different terms</a:t>
            </a:r>
          </a:p>
        </p:txBody>
      </p:sp>
    </p:spTree>
    <p:extLst>
      <p:ext uri="{BB962C8B-B14F-4D97-AF65-F5344CB8AC3E}">
        <p14:creationId xmlns:p14="http://schemas.microsoft.com/office/powerpoint/2010/main" val="184176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Visto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nosotros</a:t>
            </a:r>
            <a:r>
              <a:rPr lang="en-US" dirty="0"/>
              <a:t> </a:t>
            </a:r>
            <a:r>
              <a:rPr lang="en-US" dirty="0" err="1"/>
              <a:t>proponemos</a:t>
            </a:r>
            <a:r>
              <a:rPr lang="en-US" dirty="0"/>
              <a:t> lo </a:t>
            </a:r>
            <a:r>
              <a:rPr lang="en-US" dirty="0" err="1"/>
              <a:t>siguiente</a:t>
            </a:r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36925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Visto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nosotros</a:t>
            </a:r>
            <a:r>
              <a:rPr lang="en-US" dirty="0"/>
              <a:t> </a:t>
            </a:r>
            <a:r>
              <a:rPr lang="en-US" dirty="0" err="1"/>
              <a:t>proponemos</a:t>
            </a:r>
            <a:r>
              <a:rPr lang="en-US" dirty="0"/>
              <a:t> lo </a:t>
            </a:r>
            <a:r>
              <a:rPr lang="en-US" dirty="0" err="1"/>
              <a:t>siguiente</a:t>
            </a:r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2073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4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 y fech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y fecha</a:t>
            </a:r>
          </a:p>
        </p:txBody>
      </p:sp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de la presentación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de la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Declaración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Información fáctic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Información fáctica</a:t>
            </a:r>
          </a:p>
        </p:txBody>
      </p:sp>
      <p:sp>
        <p:nvSpPr>
          <p:cNvPr id="1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ribució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Atribución</a:t>
            </a:r>
          </a:p>
        </p:txBody>
      </p:sp>
      <p:sp>
        <p:nvSpPr>
          <p:cNvPr id="116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“Cita destacable”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enco de ensalada con arroz frito, huevos duros y palillo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uenco con pasteles de salmón, ensalada y hummus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uenco de pappardelle con mantequilla de perejil, avellanas tostadas y lascas de queso parmesano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enco de ensalada con arroz frito, huevos duros y palillo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guacates y lima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Título de la presentación</a:t>
            </a:r>
          </a:p>
        </p:txBody>
      </p:sp>
      <p:sp>
        <p:nvSpPr>
          <p:cNvPr id="23" name="Autor y fech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Autor y fecha</a:t>
            </a:r>
          </a:p>
        </p:txBody>
      </p:sp>
      <p:sp>
        <p:nvSpPr>
          <p:cNvPr id="2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de la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enco con pasteles de salmón, ensalada y humm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Título de la diapositiva</a:t>
            </a:r>
          </a:p>
        </p:txBody>
      </p:sp>
      <p:sp>
        <p:nvSpPr>
          <p:cNvPr id="3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Subtítulo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la diapositiv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de la diapositiva</a:t>
            </a:r>
          </a:p>
        </p:txBody>
      </p:sp>
      <p:sp>
        <p:nvSpPr>
          <p:cNvPr id="43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la diapositiva</a:t>
            </a:r>
          </a:p>
        </p:txBody>
      </p:sp>
      <p:sp>
        <p:nvSpPr>
          <p:cNvPr id="44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la diapositiva</a:t>
            </a:r>
          </a:p>
        </p:txBody>
      </p:sp>
      <p:sp>
        <p:nvSpPr>
          <p:cNvPr id="61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Cuenco de pappardelle con mantequilla de perejil, avellanas tostadas y lascas de queso parmesano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Título de la diapositiva</a:t>
            </a:r>
          </a:p>
        </p:txBody>
      </p:sp>
      <p:sp>
        <p:nvSpPr>
          <p:cNvPr id="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sección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Título de sección</a:t>
            </a:r>
          </a:p>
        </p:txBody>
      </p:sp>
      <p:sp>
        <p:nvSpPr>
          <p:cNvPr id="7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Título de la diapositiva</a:t>
            </a:r>
          </a:p>
        </p:txBody>
      </p:sp>
      <p:sp>
        <p:nvSpPr>
          <p:cNvPr id="80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la diapositiva</a:t>
            </a:r>
          </a:p>
        </p:txBody>
      </p:sp>
      <p:sp>
        <p:nvSpPr>
          <p:cNvPr id="8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ítulo de agend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Título de agenda</a:t>
            </a:r>
          </a:p>
        </p:txBody>
      </p:sp>
      <p:sp>
        <p:nvSpPr>
          <p:cNvPr id="89" name="Subtítulo de agend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Subtítulo de agenda</a:t>
            </a:r>
          </a:p>
        </p:txBody>
      </p:sp>
      <p:sp>
        <p:nvSpPr>
          <p:cNvPr id="90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Temas relacionados con la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Título de la diapositiva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hf hdr="0" ftr="0" dt="0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6.emf"/><Relationship Id="rId7" Type="http://schemas.openxmlformats.org/officeDocument/2006/relationships/image" Target="../media/image42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tif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9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4.png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6.png"/><Relationship Id="rId7" Type="http://schemas.openxmlformats.org/officeDocument/2006/relationships/image" Target="../media/image10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splash.com/es/s/fotos/steel-industry?utm_source=unsplash&amp;utm_medium=referral&amp;utm_content=creditCopyText" TargetMode="External"/><Relationship Id="rId4" Type="http://schemas.openxmlformats.org/officeDocument/2006/relationships/hyperlink" Target="https://unsplash.com/@tama66?utm_source=unsplash&amp;utm_medium=referral&amp;utm_content=creditCopyText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tif"/><Relationship Id="rId2" Type="http://schemas.openxmlformats.org/officeDocument/2006/relationships/image" Target="../media/image119.ti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koblitz?utm_source=unsplash&amp;utm_medium=referral&amp;utm_content=creditCopyText" TargetMode="External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unsplash.com/s/photos/experiments?utm_source=unsplash&amp;utm_medium=referral&amp;utm_content=creditCopyText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if"/><Relationship Id="rId2" Type="http://schemas.openxmlformats.org/officeDocument/2006/relationships/image" Target="../media/image123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ldyrkhanov?utm_source=unsplash&amp;utm_medium=referral&amp;utm_content=creditCopyText" TargetMode="External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/es/s/fotos/final-road?utm_source=unsplash&amp;utm_medium=referral&amp;utm_content=creditCopyText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or y fecha"/>
          <p:cNvSpPr txBox="1">
            <a:spLocks noGrp="1"/>
          </p:cNvSpPr>
          <p:nvPr>
            <p:ph type="body" idx="21"/>
          </p:nvPr>
        </p:nvSpPr>
        <p:spPr>
          <a:xfrm>
            <a:off x="1201340" y="7573617"/>
            <a:ext cx="21971003" cy="6369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s-ES" dirty="0" err="1">
                <a:latin typeface="EHUSans" panose="02000503050000020004" pitchFamily="2" charset="0"/>
              </a:rPr>
              <a:t>Supervised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by</a:t>
            </a:r>
            <a:r>
              <a:rPr lang="es-ES" dirty="0">
                <a:latin typeface="EHUSans" panose="02000503050000020004" pitchFamily="2" charset="0"/>
              </a:rPr>
              <a:t>: Iñaki </a:t>
            </a:r>
            <a:r>
              <a:rPr lang="es-ES" dirty="0" err="1">
                <a:latin typeface="EHUSans" panose="02000503050000020004" pitchFamily="2" charset="0"/>
              </a:rPr>
              <a:t>Inza</a:t>
            </a:r>
            <a:r>
              <a:rPr lang="es-ES" dirty="0">
                <a:latin typeface="EHUSans" panose="02000503050000020004" pitchFamily="2" charset="0"/>
              </a:rPr>
              <a:t> and </a:t>
            </a:r>
            <a:r>
              <a:rPr lang="es-ES" dirty="0" err="1">
                <a:latin typeface="EHUSans" panose="02000503050000020004" pitchFamily="2" charset="0"/>
              </a:rPr>
              <a:t>Jose</a:t>
            </a:r>
            <a:r>
              <a:rPr lang="es-ES" dirty="0">
                <a:latin typeface="EHUSans" panose="02000503050000020004" pitchFamily="2" charset="0"/>
              </a:rPr>
              <a:t> A. Lozano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152" name="Advances in Streaming Novelty Detection"/>
          <p:cNvSpPr txBox="1">
            <a:spLocks noGrp="1"/>
          </p:cNvSpPr>
          <p:nvPr>
            <p:ph type="ctrTitle"/>
          </p:nvPr>
        </p:nvSpPr>
        <p:spPr>
          <a:xfrm>
            <a:off x="1201340" y="1597798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Advances in Streaming Novelty Detection</a:t>
            </a:r>
            <a:endParaRPr dirty="0">
              <a:latin typeface="+mj-lt"/>
            </a:endParaRPr>
          </a:p>
        </p:txBody>
      </p:sp>
      <p:sp>
        <p:nvSpPr>
          <p:cNvPr id="153" name="Subtítulo de la presentación"/>
          <p:cNvSpPr txBox="1">
            <a:spLocks noGrp="1"/>
          </p:cNvSpPr>
          <p:nvPr>
            <p:ph type="subTitle" sz="quarter" idx="1"/>
          </p:nvPr>
        </p:nvSpPr>
        <p:spPr>
          <a:xfrm>
            <a:off x="1239442" y="6346891"/>
            <a:ext cx="21971001" cy="1048940"/>
          </a:xfrm>
          <a:prstGeom prst="rect">
            <a:avLst/>
          </a:prstGeom>
        </p:spPr>
        <p:txBody>
          <a:bodyPr/>
          <a:lstStyle/>
          <a:p>
            <a:r>
              <a:rPr lang="es-ES" dirty="0" err="1">
                <a:latin typeface="EHUSans" panose="02000503050000020004" pitchFamily="2" charset="0"/>
              </a:rPr>
              <a:t>By</a:t>
            </a:r>
            <a:r>
              <a:rPr lang="es-ES" dirty="0">
                <a:latin typeface="EHUSans" panose="02000503050000020004" pitchFamily="2" charset="0"/>
              </a:rPr>
              <a:t> Ander Carreño – </a:t>
            </a:r>
            <a:r>
              <a:rPr lang="es-ES" dirty="0" err="1">
                <a:latin typeface="EHUSans" panose="02000503050000020004" pitchFamily="2" charset="0"/>
              </a:rPr>
              <a:t>Ph</a:t>
            </a:r>
            <a:r>
              <a:rPr lang="es-ES" dirty="0">
                <a:latin typeface="EHUSans" panose="02000503050000020004" pitchFamily="2" charset="0"/>
              </a:rPr>
              <a:t>. D. Candidate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5D1B87-6145-78DA-E7EC-8B031B78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045" y="9559543"/>
            <a:ext cx="10369346" cy="33432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7B7E26-B705-8CD9-9DD2-8CE24684B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40" y="10344150"/>
            <a:ext cx="7391883" cy="17740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29EA152-EFDB-933B-E79C-C571C2E22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591" y="9974061"/>
            <a:ext cx="5028454" cy="25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519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view of the litera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Review of the literature</a:t>
            </a:r>
          </a:p>
        </p:txBody>
      </p:sp>
      <p:sp>
        <p:nvSpPr>
          <p:cNvPr id="190" name="Exposure of the probl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s-ES" dirty="0" err="1">
                <a:latin typeface="EHUSans" panose="02000503050000020004" pitchFamily="2" charset="0"/>
              </a:rPr>
              <a:t>Exposure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dirty="0">
                <a:latin typeface="EHUSans" panose="02000503050000020004" pitchFamily="2" charset="0"/>
              </a:rPr>
              <a:t>of the problem</a:t>
            </a:r>
          </a:p>
        </p:txBody>
      </p:sp>
      <p:pic>
        <p:nvPicPr>
          <p:cNvPr id="191" name="Captura de pantalla 2022-07-21 a las 10.17.41.png" descr="Captura de pantalla 2022-07-21 a las 10.17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714" y="3332056"/>
            <a:ext cx="20530572" cy="1008890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98DC1F-9CD3-CDBB-8CA7-F48964E2D1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10</a:t>
            </a:fld>
            <a:endParaRPr lang="es-ES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CF3F3220-9A3E-4737-F171-88B032DD7C37}"/>
              </a:ext>
            </a:extLst>
          </p:cNvPr>
          <p:cNvCxnSpPr>
            <a:cxnSpLocks/>
          </p:cNvCxnSpPr>
          <p:nvPr/>
        </p:nvCxnSpPr>
        <p:spPr>
          <a:xfrm>
            <a:off x="1926714" y="8877300"/>
            <a:ext cx="20530572" cy="0"/>
          </a:xfrm>
          <a:prstGeom prst="line">
            <a:avLst/>
          </a:prstGeom>
          <a:ln w="698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view of the litera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Foundation of the taxonomy</a:t>
            </a:r>
          </a:p>
        </p:txBody>
      </p:sp>
      <p:sp>
        <p:nvSpPr>
          <p:cNvPr id="190" name="Exposure of the probl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Key papers from the literature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98DC1F-9CD3-CDBB-8CA7-F48964E2D1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11</a:t>
            </a:fld>
            <a:endParaRPr lang="es-ES"/>
          </a:p>
        </p:txBody>
      </p:sp>
      <p:sp>
        <p:nvSpPr>
          <p:cNvPr id="3" name="Rare events, anomalies, novelties, outliers, aberrations, abnormalities, issues, noise, surprises, contaminants, peculiarities……">
            <a:extLst>
              <a:ext uri="{FF2B5EF4-FFF2-40B4-BE49-F238E27FC236}">
                <a16:creationId xmlns:a16="http://schemas.microsoft.com/office/drawing/2014/main" id="{D3EDE777-067E-3332-E522-F3FFD84632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6500" y="3806124"/>
            <a:ext cx="21971000" cy="8698391"/>
          </a:xfrm>
          <a:prstGeom prst="rect">
            <a:avLst/>
          </a:prstGeom>
        </p:spPr>
        <p:txBody>
          <a:bodyPr/>
          <a:lstStyle/>
          <a:p>
            <a:pPr marL="698500" indent="-698500">
              <a:buSzPct val="123000"/>
              <a:buChar char="•"/>
            </a:pPr>
            <a:r>
              <a:rPr lang="en-IE" dirty="0">
                <a:latin typeface="EHUSans" panose="02000503050000020004" pitchFamily="2" charset="0"/>
              </a:rPr>
              <a:t>Other papers try to clearly define their learning scenario before continuing with their research in the introduction section</a:t>
            </a:r>
          </a:p>
          <a:p>
            <a:pPr marL="1308100" lvl="1" indent="-698500"/>
            <a:r>
              <a:rPr lang="en-IE" dirty="0">
                <a:latin typeface="EHUSans" panose="02000503050000020004" pitchFamily="2" charset="0"/>
              </a:rPr>
              <a:t>They realize that there is a confusion of terms</a:t>
            </a:r>
          </a:p>
          <a:p>
            <a:pPr marL="698500" indent="-698500"/>
            <a:r>
              <a:rPr lang="en-IE" dirty="0">
                <a:latin typeface="EHUSans" panose="02000503050000020004" pitchFamily="2" charset="0"/>
              </a:rPr>
              <a:t>Based on these </a:t>
            </a:r>
            <a:r>
              <a:rPr lang="en-IE" b="1" dirty="0">
                <a:latin typeface="EHUSans" panose="02000503050000020004" pitchFamily="2" charset="0"/>
              </a:rPr>
              <a:t>key papers</a:t>
            </a:r>
            <a:r>
              <a:rPr lang="en-IE" dirty="0">
                <a:latin typeface="EHUSans" panose="02000503050000020004" pitchFamily="2" charset="0"/>
              </a:rPr>
              <a:t> we propose our taxonomy</a:t>
            </a:r>
          </a:p>
          <a:p>
            <a:pPr marL="698500" indent="-698500"/>
            <a:endParaRPr lang="en-IE" dirty="0">
              <a:latin typeface="EHUSans" panose="02000503050000020004" pitchFamily="2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42754C6-82A8-E302-7253-EDF33D36E800}"/>
              </a:ext>
            </a:extLst>
          </p:cNvPr>
          <p:cNvCxnSpPr/>
          <p:nvPr/>
        </p:nvCxnSpPr>
        <p:spPr>
          <a:xfrm>
            <a:off x="11052313" y="7951304"/>
            <a:ext cx="0" cy="1669774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90825289-AD07-E219-0874-F2E997F87256}"/>
              </a:ext>
            </a:extLst>
          </p:cNvPr>
          <p:cNvSpPr/>
          <p:nvPr/>
        </p:nvSpPr>
        <p:spPr>
          <a:xfrm>
            <a:off x="5923721" y="9984487"/>
            <a:ext cx="10257183" cy="2156619"/>
          </a:xfrm>
          <a:prstGeom prst="round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Validated through an extensive evaluation</a:t>
            </a:r>
          </a:p>
        </p:txBody>
      </p:sp>
    </p:spTree>
    <p:extLst>
      <p:ext uri="{BB962C8B-B14F-4D97-AF65-F5344CB8AC3E}">
        <p14:creationId xmlns:p14="http://schemas.microsoft.com/office/powerpoint/2010/main" val="177105243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E0268-1E23-FB9D-A615-DBD2A683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Problem specification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F5FDCC-F9EE-54F1-A775-173586F144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78760" y="1079500"/>
            <a:ext cx="21971000" cy="934780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Rare Event Detection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F43CC6-D51A-A7DF-0F61-93F9E1C14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595220"/>
            <a:ext cx="21971000" cy="934780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The instances are time series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602C64-CDEF-F28D-FB38-5B606C9A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38" y="4028740"/>
            <a:ext cx="6562697" cy="710395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A0926103-0785-E612-4D2C-9D055627330E}"/>
              </a:ext>
            </a:extLst>
          </p:cNvPr>
          <p:cNvGrpSpPr/>
          <p:nvPr/>
        </p:nvGrpSpPr>
        <p:grpSpPr>
          <a:xfrm>
            <a:off x="10215195" y="4103507"/>
            <a:ext cx="8934474" cy="689262"/>
            <a:chOff x="2785589" y="5459152"/>
            <a:chExt cx="5500599" cy="427403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54F74FAC-A93D-7817-F0D3-E852AF7B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5589" y="5520799"/>
              <a:ext cx="355600" cy="279400"/>
            </a:xfrm>
            <a:prstGeom prst="rect">
              <a:avLst/>
            </a:prstGeom>
          </p:spPr>
        </p:pic>
        <p:sp>
          <p:nvSpPr>
            <p:cNvPr id="8" name="Marcador de texto 3">
              <a:extLst>
                <a:ext uri="{FF2B5EF4-FFF2-40B4-BE49-F238E27FC236}">
                  <a16:creationId xmlns:a16="http://schemas.microsoft.com/office/drawing/2014/main" id="{8CFE39C7-176D-C931-4FD1-7E34D5FC657E}"/>
                </a:ext>
              </a:extLst>
            </p:cNvPr>
            <p:cNvSpPr txBox="1">
              <a:spLocks/>
            </p:cNvSpPr>
            <p:nvPr/>
          </p:nvSpPr>
          <p:spPr>
            <a:xfrm>
              <a:off x="3346705" y="5545313"/>
              <a:ext cx="4939483" cy="3412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>
              <a:normAutofit fontScale="70000" lnSpcReduction="20000"/>
            </a:bodyPr>
            <a:lstStyle>
              <a:lvl1pPr marL="609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1pPr>
              <a:lvl2pPr marL="1219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2pPr>
              <a:lvl3pPr marL="1828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3pPr>
              <a:lvl4pPr marL="2438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4pPr>
              <a:lvl5pPr marL="30480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5pPr>
              <a:lvl6pPr marL="36576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6pPr>
              <a:lvl7pPr marL="42672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7pPr>
              <a:lvl8pPr marL="48768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8pPr>
              <a:lvl9pPr marL="5486400" marR="0" indent="-609600" algn="l" defTabSz="2438338" rtl="0" latinLnBrk="0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tabLst/>
                <a:defRPr sz="4800" b="0" i="0" u="none" strike="noStrike" cap="none" spc="0" baseline="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"/>
                </a:defRPr>
              </a:lvl9pPr>
            </a:lstStyle>
            <a:p>
              <a:pPr marL="0" indent="0" hangingPunct="1">
                <a:buNone/>
              </a:pPr>
              <a:r>
                <a:rPr lang="en-US" dirty="0">
                  <a:latin typeface="EHUSans" panose="02000503050000020004" pitchFamily="2" charset="0"/>
                </a:rPr>
                <a:t>denotes the            time-step data value</a:t>
              </a:r>
            </a:p>
            <a:p>
              <a:pPr hangingPunct="1"/>
              <a:endParaRPr lang="en-US" dirty="0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4CB9293-9516-358F-705B-3C18EC14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1851" y="5459152"/>
              <a:ext cx="382605" cy="341242"/>
            </a:xfrm>
            <a:prstGeom prst="rect">
              <a:avLst/>
            </a:prstGeom>
          </p:spPr>
        </p:pic>
      </p:grp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E0EE4FF-97DA-ECF0-E9A8-D2811906710A}"/>
              </a:ext>
            </a:extLst>
          </p:cNvPr>
          <p:cNvSpPr txBox="1">
            <a:spLocks/>
          </p:cNvSpPr>
          <p:nvPr/>
        </p:nvSpPr>
        <p:spPr>
          <a:xfrm>
            <a:off x="1206500" y="532642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b="1" dirty="0">
                <a:latin typeface="EHUSans" panose="02000503050000020004" pitchFamily="2" charset="0"/>
              </a:rPr>
              <a:t>Goal: </a:t>
            </a:r>
            <a:r>
              <a:rPr lang="en-US" dirty="0">
                <a:latin typeface="EHUSans" panose="02000503050000020004" pitchFamily="2" charset="0"/>
              </a:rPr>
              <a:t>Recognize rare events</a:t>
            </a:r>
          </a:p>
          <a:p>
            <a:pPr hangingPunct="1"/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286F154-FA44-44F8-00B7-AA5794D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22" y="6535564"/>
            <a:ext cx="11814675" cy="5789405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1C2BB6E-EE62-8C47-F42F-FC8C5E21AD69}"/>
              </a:ext>
            </a:extLst>
          </p:cNvPr>
          <p:cNvGrpSpPr/>
          <p:nvPr/>
        </p:nvGrpSpPr>
        <p:grpSpPr>
          <a:xfrm>
            <a:off x="10144311" y="6980551"/>
            <a:ext cx="859536" cy="2794448"/>
            <a:chOff x="10314432" y="7717536"/>
            <a:chExt cx="859536" cy="2794448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BCD9D62-7CAC-7931-EE06-1B7A206BD591}"/>
                </a:ext>
              </a:extLst>
            </p:cNvPr>
            <p:cNvSpPr/>
            <p:nvPr/>
          </p:nvSpPr>
          <p:spPr>
            <a:xfrm>
              <a:off x="10314432" y="7717536"/>
              <a:ext cx="859536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B8EDD60-5830-6189-4807-E26D0FB9A218}"/>
                </a:ext>
              </a:extLst>
            </p:cNvPr>
            <p:cNvSpPr/>
            <p:nvPr/>
          </p:nvSpPr>
          <p:spPr>
            <a:xfrm>
              <a:off x="10314432" y="9160790"/>
              <a:ext cx="859536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55154E4-78FF-8FDC-8245-B65549D07DED}"/>
                </a:ext>
              </a:extLst>
            </p:cNvPr>
            <p:cNvSpPr/>
            <p:nvPr/>
          </p:nvSpPr>
          <p:spPr>
            <a:xfrm>
              <a:off x="10314432" y="9822517"/>
              <a:ext cx="859536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5E6FF6B7-6F74-C328-B577-26B40ED30B24}"/>
              </a:ext>
            </a:extLst>
          </p:cNvPr>
          <p:cNvGrpSpPr/>
          <p:nvPr/>
        </p:nvGrpSpPr>
        <p:grpSpPr>
          <a:xfrm>
            <a:off x="10210185" y="7658695"/>
            <a:ext cx="775001" cy="3184292"/>
            <a:chOff x="10380306" y="8395680"/>
            <a:chExt cx="775001" cy="3184292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CCA79FF1-CB57-E9FB-81D1-2EB547211DCA}"/>
                </a:ext>
              </a:extLst>
            </p:cNvPr>
            <p:cNvSpPr/>
            <p:nvPr/>
          </p:nvSpPr>
          <p:spPr>
            <a:xfrm>
              <a:off x="10380306" y="8395680"/>
              <a:ext cx="765110" cy="76511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AD698CD3-0602-1AE7-0A7B-91F897996D87}"/>
                </a:ext>
              </a:extLst>
            </p:cNvPr>
            <p:cNvSpPr/>
            <p:nvPr/>
          </p:nvSpPr>
          <p:spPr>
            <a:xfrm>
              <a:off x="10390197" y="10814862"/>
              <a:ext cx="765110" cy="76511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DBF0EC3F-0CB6-D0CB-7FE1-65440A319D16}"/>
              </a:ext>
            </a:extLst>
          </p:cNvPr>
          <p:cNvSpPr/>
          <p:nvPr/>
        </p:nvSpPr>
        <p:spPr>
          <a:xfrm>
            <a:off x="18516718" y="2422948"/>
            <a:ext cx="4254759" cy="1475581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Supervised Classification</a:t>
            </a: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43CEC902-21EC-583D-6318-8BDFCB372C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0097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E0268-1E23-FB9D-A615-DBD2A683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Problem specification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F5FDCC-F9EE-54F1-A775-173586F144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795449" y="1046571"/>
            <a:ext cx="21971000" cy="934780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Anomaly Detection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F43CC6-D51A-A7DF-0F61-93F9E1C14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546552"/>
            <a:ext cx="21971000" cy="934780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The instances are vectors without temporal correlation</a:t>
            </a:r>
          </a:p>
          <a:p>
            <a:endParaRPr lang="en-U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E0EE4FF-97DA-ECF0-E9A8-D2811906710A}"/>
              </a:ext>
            </a:extLst>
          </p:cNvPr>
          <p:cNvSpPr txBox="1">
            <a:spLocks/>
          </p:cNvSpPr>
          <p:nvPr/>
        </p:nvSpPr>
        <p:spPr>
          <a:xfrm>
            <a:off x="1036970" y="5167870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b="1" dirty="0">
                <a:latin typeface="EHUSans" panose="02000503050000020004" pitchFamily="2" charset="0"/>
              </a:rPr>
              <a:t>Goal:</a:t>
            </a:r>
            <a:r>
              <a:rPr lang="en-US" dirty="0">
                <a:latin typeface="EHUSans" panose="02000503050000020004" pitchFamily="2" charset="0"/>
              </a:rPr>
              <a:t> Detect the anomalies</a:t>
            </a:r>
            <a:endParaRPr lang="en-US" b="1" dirty="0">
              <a:latin typeface="EHUSans" panose="02000503050000020004" pitchFamily="2" charset="0"/>
            </a:endParaRPr>
          </a:p>
          <a:p>
            <a:pPr hangingPunct="1"/>
            <a:endParaRPr lang="en-US" dirty="0"/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1C2BB6E-EE62-8C47-F42F-FC8C5E21AD69}"/>
              </a:ext>
            </a:extLst>
          </p:cNvPr>
          <p:cNvGrpSpPr/>
          <p:nvPr/>
        </p:nvGrpSpPr>
        <p:grpSpPr>
          <a:xfrm>
            <a:off x="10622485" y="7172712"/>
            <a:ext cx="859536" cy="2794448"/>
            <a:chOff x="10314432" y="7717536"/>
            <a:chExt cx="859536" cy="2794448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BCD9D62-7CAC-7931-EE06-1B7A206BD591}"/>
                </a:ext>
              </a:extLst>
            </p:cNvPr>
            <p:cNvSpPr/>
            <p:nvPr/>
          </p:nvSpPr>
          <p:spPr>
            <a:xfrm>
              <a:off x="10314432" y="7717536"/>
              <a:ext cx="859536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B8EDD60-5830-6189-4807-E26D0FB9A218}"/>
                </a:ext>
              </a:extLst>
            </p:cNvPr>
            <p:cNvSpPr/>
            <p:nvPr/>
          </p:nvSpPr>
          <p:spPr>
            <a:xfrm>
              <a:off x="10314432" y="9160790"/>
              <a:ext cx="859536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55154E4-78FF-8FDC-8245-B65549D07DED}"/>
                </a:ext>
              </a:extLst>
            </p:cNvPr>
            <p:cNvSpPr/>
            <p:nvPr/>
          </p:nvSpPr>
          <p:spPr>
            <a:xfrm>
              <a:off x="10314432" y="9822517"/>
              <a:ext cx="859536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5E6FF6B7-6F74-C328-B577-26B40ED30B24}"/>
              </a:ext>
            </a:extLst>
          </p:cNvPr>
          <p:cNvGrpSpPr/>
          <p:nvPr/>
        </p:nvGrpSpPr>
        <p:grpSpPr>
          <a:xfrm>
            <a:off x="10688359" y="7850856"/>
            <a:ext cx="775001" cy="3184292"/>
            <a:chOff x="10380306" y="8395680"/>
            <a:chExt cx="775001" cy="3184292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CCA79FF1-CB57-E9FB-81D1-2EB547211DCA}"/>
                </a:ext>
              </a:extLst>
            </p:cNvPr>
            <p:cNvSpPr/>
            <p:nvPr/>
          </p:nvSpPr>
          <p:spPr>
            <a:xfrm>
              <a:off x="10380306" y="8395680"/>
              <a:ext cx="765110" cy="76511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AD698CD3-0602-1AE7-0A7B-91F897996D87}"/>
                </a:ext>
              </a:extLst>
            </p:cNvPr>
            <p:cNvSpPr/>
            <p:nvPr/>
          </p:nvSpPr>
          <p:spPr>
            <a:xfrm>
              <a:off x="10390197" y="10814862"/>
              <a:ext cx="765110" cy="76511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6" name="Imagen 25">
            <a:extLst>
              <a:ext uri="{FF2B5EF4-FFF2-40B4-BE49-F238E27FC236}">
                <a16:creationId xmlns:a16="http://schemas.microsoft.com/office/drawing/2014/main" id="{7D3AF91D-AC50-5A26-C7F3-B2C585EB8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52" y="6728026"/>
            <a:ext cx="11813440" cy="5788800"/>
          </a:xfrm>
          <a:prstGeom prst="rect">
            <a:avLst/>
          </a:prstGeom>
        </p:spPr>
      </p:pic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23DC0241-56B2-1F44-258F-6A0108532D7D}"/>
              </a:ext>
            </a:extLst>
          </p:cNvPr>
          <p:cNvSpPr/>
          <p:nvPr/>
        </p:nvSpPr>
        <p:spPr>
          <a:xfrm>
            <a:off x="18817892" y="2482630"/>
            <a:ext cx="3701866" cy="1475581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Supervised Classification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A029F19D-AEF5-4289-38EC-CE7F59A82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404" y="3743623"/>
            <a:ext cx="7513192" cy="798871"/>
          </a:xfrm>
          <a:prstGeom prst="rect">
            <a:avLst/>
          </a:prstGeom>
        </p:spPr>
      </p:pic>
      <p:sp>
        <p:nvSpPr>
          <p:cNvPr id="29" name="Marcador de número de diapositiva 28">
            <a:extLst>
              <a:ext uri="{FF2B5EF4-FFF2-40B4-BE49-F238E27FC236}">
                <a16:creationId xmlns:a16="http://schemas.microsoft.com/office/drawing/2014/main" id="{F964FB80-0AF0-8167-DBF6-A7A2FBA9759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6156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EFC26103-7707-2738-1671-4AFB9A222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123" y="5792445"/>
            <a:ext cx="13485761" cy="5788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E9E0268-1E23-FB9D-A615-DBD2A683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Problem specification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F5FDCC-F9EE-54F1-A775-173586F144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398500" y="1112871"/>
            <a:ext cx="21971000" cy="934780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Novelty Detection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F43CC6-D51A-A7DF-0F61-93F9E1C14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607869"/>
            <a:ext cx="21971000" cy="934780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The instances are vectors without temporal correlation</a:t>
            </a:r>
          </a:p>
          <a:p>
            <a:endParaRPr lang="en-U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E0EE4FF-97DA-ECF0-E9A8-D2811906710A}"/>
              </a:ext>
            </a:extLst>
          </p:cNvPr>
          <p:cNvSpPr txBox="1">
            <a:spLocks/>
          </p:cNvSpPr>
          <p:nvPr/>
        </p:nvSpPr>
        <p:spPr>
          <a:xfrm>
            <a:off x="1206500" y="4107623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latin typeface="EHUSans" panose="02000503050000020004" pitchFamily="2" charset="0"/>
              </a:rPr>
              <a:t>Goal: detect novelties</a:t>
            </a:r>
          </a:p>
          <a:p>
            <a:pPr hangingPunct="1"/>
            <a:endParaRPr lang="en-US" dirty="0"/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06B6A989-33BC-0596-FCF9-9C667DFE846E}"/>
              </a:ext>
            </a:extLst>
          </p:cNvPr>
          <p:cNvGrpSpPr/>
          <p:nvPr/>
        </p:nvGrpSpPr>
        <p:grpSpPr>
          <a:xfrm>
            <a:off x="9340903" y="6246521"/>
            <a:ext cx="1428145" cy="3839617"/>
            <a:chOff x="10021077" y="7610335"/>
            <a:chExt cx="1428145" cy="3839617"/>
          </a:xfrm>
        </p:grpSpPr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BCD9D62-7CAC-7931-EE06-1B7A206BD591}"/>
                </a:ext>
              </a:extLst>
            </p:cNvPr>
            <p:cNvSpPr/>
            <p:nvPr/>
          </p:nvSpPr>
          <p:spPr>
            <a:xfrm>
              <a:off x="10021078" y="7610335"/>
              <a:ext cx="1418253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B8EDD60-5830-6189-4807-E26D0FB9A218}"/>
                </a:ext>
              </a:extLst>
            </p:cNvPr>
            <p:cNvSpPr/>
            <p:nvPr/>
          </p:nvSpPr>
          <p:spPr>
            <a:xfrm>
              <a:off x="10030969" y="9035468"/>
              <a:ext cx="1418253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55154E4-78FF-8FDC-8245-B65549D07DED}"/>
                </a:ext>
              </a:extLst>
            </p:cNvPr>
            <p:cNvSpPr/>
            <p:nvPr/>
          </p:nvSpPr>
          <p:spPr>
            <a:xfrm>
              <a:off x="10021078" y="9787287"/>
              <a:ext cx="1418253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02DBDAE-3C04-C055-E00F-F40056718C2C}"/>
                </a:ext>
              </a:extLst>
            </p:cNvPr>
            <p:cNvSpPr/>
            <p:nvPr/>
          </p:nvSpPr>
          <p:spPr>
            <a:xfrm>
              <a:off x="10030969" y="8326639"/>
              <a:ext cx="1418253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BCA01B7-66A4-44BD-8F5A-A130BB2F1FAE}"/>
                </a:ext>
              </a:extLst>
            </p:cNvPr>
            <p:cNvSpPr/>
            <p:nvPr/>
          </p:nvSpPr>
          <p:spPr>
            <a:xfrm>
              <a:off x="10021077" y="10760485"/>
              <a:ext cx="1418253" cy="68946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962405C9-1EBF-F3A6-A861-0721D83DE74A}"/>
              </a:ext>
            </a:extLst>
          </p:cNvPr>
          <p:cNvSpPr/>
          <p:nvPr/>
        </p:nvSpPr>
        <p:spPr>
          <a:xfrm>
            <a:off x="18735870" y="2669917"/>
            <a:ext cx="4926563" cy="1475581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Supervised Classification</a:t>
            </a: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9A89C9F2-19A8-4D18-0B7B-88405FDF43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1855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E0268-1E23-FB9D-A615-DBD2A683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Problem specification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F5FDCC-F9EE-54F1-A775-173586F144D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398500" y="1100741"/>
            <a:ext cx="21971000" cy="934780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Outlier Detection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F43CC6-D51A-A7DF-0F61-93F9E1C14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2512663"/>
            <a:ext cx="21971000" cy="934780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The instances are vectors without temporal correlation</a:t>
            </a:r>
          </a:p>
          <a:p>
            <a:endParaRPr lang="en-US" dirty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BE0EE4FF-97DA-ECF0-E9A8-D2811906710A}"/>
              </a:ext>
            </a:extLst>
          </p:cNvPr>
          <p:cNvSpPr txBox="1">
            <a:spLocks/>
          </p:cNvSpPr>
          <p:nvPr/>
        </p:nvSpPr>
        <p:spPr>
          <a:xfrm>
            <a:off x="1079500" y="4864293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b="1" dirty="0">
                <a:latin typeface="EHUSans" panose="02000503050000020004" pitchFamily="2" charset="0"/>
              </a:rPr>
              <a:t>Goal: </a:t>
            </a:r>
            <a:r>
              <a:rPr lang="en-US" dirty="0">
                <a:latin typeface="EHUSans" panose="02000503050000020004" pitchFamily="2" charset="0"/>
              </a:rPr>
              <a:t>Clean data, remove outliers. Not the final goal of the </a:t>
            </a:r>
            <a:r>
              <a:rPr lang="en-US" dirty="0" err="1">
                <a:latin typeface="EHUSans" panose="02000503050000020004" pitchFamily="2" charset="0"/>
              </a:rPr>
              <a:t>classif</a:t>
            </a:r>
            <a:r>
              <a:rPr lang="en-US" dirty="0">
                <a:latin typeface="EHUSans" panose="02000503050000020004" pitchFamily="2" charset="0"/>
              </a:rPr>
              <a:t>. task</a:t>
            </a:r>
          </a:p>
          <a:p>
            <a:pPr hangingPunct="1"/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42DE691-8BE1-F778-D73C-C2F529FB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404" y="3552463"/>
            <a:ext cx="7513192" cy="798871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E34FC6F0-8BFA-A3EE-D11E-38DEF40014D7}"/>
              </a:ext>
            </a:extLst>
          </p:cNvPr>
          <p:cNvSpPr/>
          <p:nvPr/>
        </p:nvSpPr>
        <p:spPr>
          <a:xfrm>
            <a:off x="18817892" y="2422939"/>
            <a:ext cx="3723131" cy="147558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solidFill>
                  <a:sysClr val="windowText" lastClr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Unsupervised Classification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03F286E-6EF6-BAF7-631C-6F9CDD59A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94" y="5845888"/>
            <a:ext cx="6790612" cy="6790612"/>
          </a:xfrm>
          <a:prstGeom prst="rect">
            <a:avLst/>
          </a:prstGeom>
        </p:spPr>
      </p:pic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F2065FB7-205E-1A5E-4D6C-9337A0F592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099551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BF3AB-26E1-23B7-9999-C2D164E7C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latin typeface="EHUSans" panose="02000503050000020004" pitchFamily="2" charset="0"/>
              </a:rPr>
              <a:t>One-to-one assignment of terms to learning scenarios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BC0985D-6EC6-B650-5162-3017A4D87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31" y="1956392"/>
            <a:ext cx="20109137" cy="11572006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34AF67-FCC7-9800-D42E-047018DB59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83778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26414-7DE3-72E8-C3C9-A2B0D6FE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Validation of the proposed assignment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0EE03A-F1FB-D592-C614-04B6237B56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Experiment setup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66C460-3B51-4B74-28F4-E6884F5D2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6858000"/>
            <a:ext cx="21971000" cy="4901609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Scenario A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50 most cited papers after the year 2000 (2000 – 2020)</a:t>
            </a:r>
          </a:p>
          <a:p>
            <a:r>
              <a:rPr lang="en-US" dirty="0">
                <a:latin typeface="EHUSans" panose="02000503050000020004" pitchFamily="2" charset="0"/>
              </a:rPr>
              <a:t>Scenario B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First appearing 50 search results after 2014 (2014 – 2020)</a:t>
            </a:r>
          </a:p>
          <a:p>
            <a:pPr lvl="1"/>
            <a:endParaRPr lang="en-US" dirty="0">
              <a:latin typeface="EHUSans" panose="02000503050000020004" pitchFamily="2" charset="0"/>
            </a:endParaRPr>
          </a:p>
        </p:txBody>
      </p:sp>
      <p:pic>
        <p:nvPicPr>
          <p:cNvPr id="1026" name="Picture 2" descr="Suscripción base de datos ACM Digital Library | Biblioteca de Ing.  Industrial, Informática y Aeroespacial">
            <a:extLst>
              <a:ext uri="{FF2B5EF4-FFF2-40B4-BE49-F238E27FC236}">
                <a16:creationId xmlns:a16="http://schemas.microsoft.com/office/drawing/2014/main" id="{D305217A-5D03-E047-CE1B-CE9358A0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69" y="3806125"/>
            <a:ext cx="5183350" cy="2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317A4D-8F4E-DB57-695D-4A0601D73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4558231"/>
            <a:ext cx="81280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ormación sobre el uso de IEEE Xplore « ehuBiblioteka">
            <a:extLst>
              <a:ext uri="{FF2B5EF4-FFF2-40B4-BE49-F238E27FC236}">
                <a16:creationId xmlns:a16="http://schemas.microsoft.com/office/drawing/2014/main" id="{ABEA3328-4BB8-757F-2F68-91F2EC0B6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781" y="4438857"/>
            <a:ext cx="6202325" cy="148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990587-BAAE-7CC2-6F01-84CE6E7C7D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602175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AF737-10BD-CA95-A67A-049A936D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Validation of the proposed assignment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528C66-AA65-F8CF-FD83-FE0B599752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Scenario A: Most cited papers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90277F-B1B2-E124-91F2-239A1241D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63" y="4133372"/>
            <a:ext cx="11400455" cy="2880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E500F51-2E0E-81CA-238D-2C0CEFF74FB6}"/>
              </a:ext>
            </a:extLst>
          </p:cNvPr>
          <p:cNvSpPr txBox="1"/>
          <p:nvPr/>
        </p:nvSpPr>
        <p:spPr>
          <a:xfrm>
            <a:off x="5270945" y="7304284"/>
            <a:ext cx="338115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Google Scholar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5C9C4CC-8B39-92DE-4EC5-928767E47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4133372"/>
            <a:ext cx="11668574" cy="288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2BF1D28-58E9-1186-5823-5351F05EE3FD}"/>
              </a:ext>
            </a:extLst>
          </p:cNvPr>
          <p:cNvSpPr txBox="1"/>
          <p:nvPr/>
        </p:nvSpPr>
        <p:spPr>
          <a:xfrm>
            <a:off x="16819687" y="7236141"/>
            <a:ext cx="458673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ACM Digital Library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355B2FF-670F-D580-CCEF-A7205898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176" y="8463038"/>
            <a:ext cx="11848823" cy="288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3837D-0788-FCBC-FDB5-5B69AAD9531C}"/>
              </a:ext>
            </a:extLst>
          </p:cNvPr>
          <p:cNvSpPr txBox="1"/>
          <p:nvPr/>
        </p:nvSpPr>
        <p:spPr>
          <a:xfrm>
            <a:off x="10501422" y="11573633"/>
            <a:ext cx="338115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IEEE Xplore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344E45D1-68B3-D41F-1E51-4EDC12C2C7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18</a:t>
            </a:fld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A95DA4A-379C-C7E3-C09B-C9728EB0ACCC}"/>
              </a:ext>
            </a:extLst>
          </p:cNvPr>
          <p:cNvSpPr/>
          <p:nvPr/>
        </p:nvSpPr>
        <p:spPr>
          <a:xfrm rot="787099">
            <a:off x="4567133" y="5213359"/>
            <a:ext cx="5969089" cy="585216"/>
          </a:xfrm>
          <a:prstGeom prst="ellipse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6FE6FA8-4147-D0EE-84BC-1DD8B2496C9B}"/>
              </a:ext>
            </a:extLst>
          </p:cNvPr>
          <p:cNvSpPr/>
          <p:nvPr/>
        </p:nvSpPr>
        <p:spPr>
          <a:xfrm rot="787099">
            <a:off x="16820847" y="5349318"/>
            <a:ext cx="5969089" cy="585216"/>
          </a:xfrm>
          <a:prstGeom prst="ellipse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6092B15-B0F7-7BCF-1BB3-EDBE8595DD9E}"/>
              </a:ext>
            </a:extLst>
          </p:cNvPr>
          <p:cNvSpPr/>
          <p:nvPr/>
        </p:nvSpPr>
        <p:spPr>
          <a:xfrm rot="787099">
            <a:off x="9693870" y="9610430"/>
            <a:ext cx="5969089" cy="585216"/>
          </a:xfrm>
          <a:prstGeom prst="ellipse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B64A573-0221-23C4-CE54-2E87721EC0CC}"/>
              </a:ext>
            </a:extLst>
          </p:cNvPr>
          <p:cNvSpPr/>
          <p:nvPr/>
        </p:nvSpPr>
        <p:spPr>
          <a:xfrm>
            <a:off x="6046237" y="4642251"/>
            <a:ext cx="1548881" cy="2178427"/>
          </a:xfrm>
          <a:prstGeom prst="rect">
            <a:avLst/>
          </a:prstGeom>
          <a:noFill/>
          <a:ln w="76200" cap="flat">
            <a:solidFill>
              <a:srgbClr val="FF040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BC0617-0859-1F9A-D36E-22E314F6BDCA}"/>
              </a:ext>
            </a:extLst>
          </p:cNvPr>
          <p:cNvSpPr/>
          <p:nvPr/>
        </p:nvSpPr>
        <p:spPr>
          <a:xfrm>
            <a:off x="18026287" y="4657664"/>
            <a:ext cx="2986252" cy="2178427"/>
          </a:xfrm>
          <a:prstGeom prst="rect">
            <a:avLst/>
          </a:prstGeom>
          <a:noFill/>
          <a:ln w="76200" cap="flat">
            <a:solidFill>
              <a:srgbClr val="FF040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21E02D3-A482-D24D-6792-DAC01FC7889F}"/>
              </a:ext>
            </a:extLst>
          </p:cNvPr>
          <p:cNvSpPr/>
          <p:nvPr/>
        </p:nvSpPr>
        <p:spPr>
          <a:xfrm>
            <a:off x="9008296" y="8940685"/>
            <a:ext cx="2095133" cy="2178427"/>
          </a:xfrm>
          <a:prstGeom prst="rect">
            <a:avLst/>
          </a:prstGeom>
          <a:noFill/>
          <a:ln w="76200" cap="flat">
            <a:solidFill>
              <a:srgbClr val="FF040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26508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AF737-10BD-CA95-A67A-049A936D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Validation of the proposed assignment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528C66-AA65-F8CF-FD83-FE0B599752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Scenario B: First appearing search-results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500F51-2E0E-81CA-238D-2C0CEFF74FB6}"/>
              </a:ext>
            </a:extLst>
          </p:cNvPr>
          <p:cNvSpPr txBox="1"/>
          <p:nvPr/>
        </p:nvSpPr>
        <p:spPr>
          <a:xfrm>
            <a:off x="5270945" y="7304284"/>
            <a:ext cx="338115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Google Scholar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2BF1D28-58E9-1186-5823-5351F05EE3FD}"/>
              </a:ext>
            </a:extLst>
          </p:cNvPr>
          <p:cNvSpPr txBox="1"/>
          <p:nvPr/>
        </p:nvSpPr>
        <p:spPr>
          <a:xfrm>
            <a:off x="16819687" y="7236141"/>
            <a:ext cx="458673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ACM Digital Library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3837D-0788-FCBC-FDB5-5B69AAD9531C}"/>
              </a:ext>
            </a:extLst>
          </p:cNvPr>
          <p:cNvSpPr txBox="1"/>
          <p:nvPr/>
        </p:nvSpPr>
        <p:spPr>
          <a:xfrm>
            <a:off x="10501422" y="11530200"/>
            <a:ext cx="338115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IEEE Xplore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C627EB-D662-2C59-989F-B605E94B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50" y="4190693"/>
            <a:ext cx="11699550" cy="2736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9626C7E-6BFE-44A7-E051-92BD2E7B0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237" y="4121000"/>
            <a:ext cx="11599737" cy="2736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5F809AC-9033-D760-8895-E959B602F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44" y="8276910"/>
            <a:ext cx="11727364" cy="2880000"/>
          </a:xfrm>
          <a:prstGeom prst="rect">
            <a:avLst/>
          </a:prstGeom>
        </p:spPr>
      </p:pic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5E130F72-707D-6013-0733-1ACD7E777F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19</a:t>
            </a:fld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96C66FE-E434-3F2D-EC59-2F624D84D039}"/>
              </a:ext>
            </a:extLst>
          </p:cNvPr>
          <p:cNvSpPr/>
          <p:nvPr/>
        </p:nvSpPr>
        <p:spPr>
          <a:xfrm rot="787099">
            <a:off x="5089648" y="5288003"/>
            <a:ext cx="5969089" cy="585216"/>
          </a:xfrm>
          <a:prstGeom prst="ellipse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4811E116-6977-CCA9-D938-B4ADE53D3D2A}"/>
              </a:ext>
            </a:extLst>
          </p:cNvPr>
          <p:cNvSpPr/>
          <p:nvPr/>
        </p:nvSpPr>
        <p:spPr>
          <a:xfrm rot="787099">
            <a:off x="16970135" y="5181369"/>
            <a:ext cx="5969089" cy="585216"/>
          </a:xfrm>
          <a:prstGeom prst="ellipse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BA8752ED-DEBF-945C-8A95-588AF637721D}"/>
              </a:ext>
            </a:extLst>
          </p:cNvPr>
          <p:cNvSpPr/>
          <p:nvPr/>
        </p:nvSpPr>
        <p:spPr>
          <a:xfrm rot="787099">
            <a:off x="9973786" y="9405641"/>
            <a:ext cx="5969089" cy="585216"/>
          </a:xfrm>
          <a:prstGeom prst="ellipse">
            <a:avLst/>
          </a:prstGeom>
          <a:noFill/>
          <a:ln w="762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6E34C27-9889-7FE9-2AA4-D9CB907378F3}"/>
              </a:ext>
            </a:extLst>
          </p:cNvPr>
          <p:cNvSpPr/>
          <p:nvPr/>
        </p:nvSpPr>
        <p:spPr>
          <a:xfrm>
            <a:off x="6342225" y="4601204"/>
            <a:ext cx="1548881" cy="2178427"/>
          </a:xfrm>
          <a:prstGeom prst="rect">
            <a:avLst/>
          </a:prstGeom>
          <a:noFill/>
          <a:ln w="76200" cap="flat">
            <a:solidFill>
              <a:srgbClr val="FF040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638A9E5B-AC97-EEB1-2AAD-185CFDFFD526}"/>
              </a:ext>
            </a:extLst>
          </p:cNvPr>
          <p:cNvSpPr/>
          <p:nvPr/>
        </p:nvSpPr>
        <p:spPr>
          <a:xfrm>
            <a:off x="18250679" y="4544891"/>
            <a:ext cx="3155744" cy="2178427"/>
          </a:xfrm>
          <a:prstGeom prst="rect">
            <a:avLst/>
          </a:prstGeom>
          <a:noFill/>
          <a:ln w="76200" cap="flat">
            <a:solidFill>
              <a:srgbClr val="FF040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0EC18AB-F5E2-3F6B-F8BC-6BE6E39DA7AA}"/>
              </a:ext>
            </a:extLst>
          </p:cNvPr>
          <p:cNvSpPr/>
          <p:nvPr/>
        </p:nvSpPr>
        <p:spPr>
          <a:xfrm>
            <a:off x="12910029" y="8806164"/>
            <a:ext cx="1440453" cy="2178427"/>
          </a:xfrm>
          <a:prstGeom prst="rect">
            <a:avLst/>
          </a:prstGeom>
          <a:noFill/>
          <a:ln w="76200" cap="flat">
            <a:solidFill>
              <a:srgbClr val="FF040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742789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x-up between terms and problems"/>
          <p:cNvSpPr txBox="1">
            <a:spLocks noGrp="1"/>
          </p:cNvSpPr>
          <p:nvPr>
            <p:ph type="body" sz="quarter" idx="1"/>
          </p:nvPr>
        </p:nvSpPr>
        <p:spPr>
          <a:xfrm>
            <a:off x="1206500" y="2641685"/>
            <a:ext cx="14143667" cy="82317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EHUSans" panose="02000503050000020004" pitchFamily="2" charset="0"/>
              </a:rPr>
              <a:t>Solving a novelty detection problem in stream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What is in the literature?</a:t>
            </a:r>
          </a:p>
          <a:p>
            <a:pPr lvl="2"/>
            <a:r>
              <a:rPr lang="en-US" dirty="0">
                <a:latin typeface="EHUSans" panose="02000503050000020004" pitchFamily="2" charset="0"/>
              </a:rPr>
              <a:t>Mix-up between terms and problems</a:t>
            </a:r>
          </a:p>
        </p:txBody>
      </p:sp>
      <p:pic>
        <p:nvPicPr>
          <p:cNvPr id="166" name="Cuenco de pappardelle con mantequilla de perejil, avellanas tostadas y lascas de queso parmesano" descr="Cuenco de pappardelle con mantequilla de perejil, avellanas tostadas y lascas de queso parmesano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462" b="462"/>
          <a:stretch>
            <a:fillRect/>
          </a:stretch>
        </p:blipFill>
        <p:spPr>
          <a:xfrm>
            <a:off x="16674574" y="-99780"/>
            <a:ext cx="7898254" cy="13915576"/>
          </a:xfrm>
          <a:prstGeom prst="rect">
            <a:avLst/>
          </a:prstGeom>
        </p:spPr>
      </p:pic>
      <p:sp>
        <p:nvSpPr>
          <p:cNvPr id="167" name="Motivation and Scope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4701531" cy="14351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Motivation and Scope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30C6B6-FA12-3D1A-126A-08BC788289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2</a:t>
            </a:fld>
            <a:endParaRPr lang="es-ES"/>
          </a:p>
        </p:txBody>
      </p:sp>
      <p:grpSp>
        <p:nvGrpSpPr>
          <p:cNvPr id="3" name="Agrupar">
            <a:extLst>
              <a:ext uri="{FF2B5EF4-FFF2-40B4-BE49-F238E27FC236}">
                <a16:creationId xmlns:a16="http://schemas.microsoft.com/office/drawing/2014/main" id="{D5177CD7-89A2-42E5-2CC5-C56741E484BF}"/>
              </a:ext>
            </a:extLst>
          </p:cNvPr>
          <p:cNvGrpSpPr/>
          <p:nvPr/>
        </p:nvGrpSpPr>
        <p:grpSpPr>
          <a:xfrm>
            <a:off x="5787960" y="6145991"/>
            <a:ext cx="6090931" cy="6935008"/>
            <a:chOff x="0" y="0"/>
            <a:chExt cx="6090930" cy="6935007"/>
          </a:xfrm>
        </p:grpSpPr>
        <p:sp>
          <p:nvSpPr>
            <p:cNvPr id="4" name="Term 1">
              <a:extLst>
                <a:ext uri="{FF2B5EF4-FFF2-40B4-BE49-F238E27FC236}">
                  <a16:creationId xmlns:a16="http://schemas.microsoft.com/office/drawing/2014/main" id="{A746C4F8-6098-E1A7-7C90-C199DE237376}"/>
                </a:ext>
              </a:extLst>
            </p:cNvPr>
            <p:cNvSpPr/>
            <p:nvPr/>
          </p:nvSpPr>
          <p:spPr>
            <a:xfrm>
              <a:off x="3423272" y="0"/>
              <a:ext cx="2667659" cy="1270000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Term 1</a:t>
              </a:r>
            </a:p>
          </p:txBody>
        </p:sp>
        <p:sp>
          <p:nvSpPr>
            <p:cNvPr id="5" name="Term 2">
              <a:extLst>
                <a:ext uri="{FF2B5EF4-FFF2-40B4-BE49-F238E27FC236}">
                  <a16:creationId xmlns:a16="http://schemas.microsoft.com/office/drawing/2014/main" id="{C47B0AA2-8F34-36D7-EEAB-00989D26D8B1}"/>
                </a:ext>
              </a:extLst>
            </p:cNvPr>
            <p:cNvSpPr/>
            <p:nvPr/>
          </p:nvSpPr>
          <p:spPr>
            <a:xfrm>
              <a:off x="3423272" y="1888335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Term 2</a:t>
              </a:r>
            </a:p>
          </p:txBody>
        </p:sp>
        <p:sp>
          <p:nvSpPr>
            <p:cNvPr id="6" name="Term 3">
              <a:extLst>
                <a:ext uri="{FF2B5EF4-FFF2-40B4-BE49-F238E27FC236}">
                  <a16:creationId xmlns:a16="http://schemas.microsoft.com/office/drawing/2014/main" id="{961D2611-0116-515D-3A74-19013962DEEF}"/>
                </a:ext>
              </a:extLst>
            </p:cNvPr>
            <p:cNvSpPr/>
            <p:nvPr/>
          </p:nvSpPr>
          <p:spPr>
            <a:xfrm>
              <a:off x="3423272" y="3776671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Term 3</a:t>
              </a:r>
            </a:p>
          </p:txBody>
        </p:sp>
        <p:sp>
          <p:nvSpPr>
            <p:cNvPr id="7" name="Term 4">
              <a:extLst>
                <a:ext uri="{FF2B5EF4-FFF2-40B4-BE49-F238E27FC236}">
                  <a16:creationId xmlns:a16="http://schemas.microsoft.com/office/drawing/2014/main" id="{640711B6-68B9-52C3-7C84-DAC401DCF366}"/>
                </a:ext>
              </a:extLst>
            </p:cNvPr>
            <p:cNvSpPr/>
            <p:nvPr/>
          </p:nvSpPr>
          <p:spPr>
            <a:xfrm>
              <a:off x="3423272" y="5665007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Term 4</a:t>
              </a:r>
            </a:p>
          </p:txBody>
        </p:sp>
        <p:sp>
          <p:nvSpPr>
            <p:cNvPr id="8" name="Línea">
              <a:extLst>
                <a:ext uri="{FF2B5EF4-FFF2-40B4-BE49-F238E27FC236}">
                  <a16:creationId xmlns:a16="http://schemas.microsoft.com/office/drawing/2014/main" id="{6F5E2B92-18C3-8FEA-3135-E8A06FF64147}"/>
                </a:ext>
              </a:extLst>
            </p:cNvPr>
            <p:cNvSpPr/>
            <p:nvPr/>
          </p:nvSpPr>
          <p:spPr>
            <a:xfrm flipV="1">
              <a:off x="473" y="789195"/>
              <a:ext cx="3302480" cy="2671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9" name="Línea">
              <a:extLst>
                <a:ext uri="{FF2B5EF4-FFF2-40B4-BE49-F238E27FC236}">
                  <a16:creationId xmlns:a16="http://schemas.microsoft.com/office/drawing/2014/main" id="{3F82BF56-21EC-CE48-5819-8C985955A2A8}"/>
                </a:ext>
              </a:extLst>
            </p:cNvPr>
            <p:cNvSpPr/>
            <p:nvPr/>
          </p:nvSpPr>
          <p:spPr>
            <a:xfrm flipV="1">
              <a:off x="145" y="2587720"/>
              <a:ext cx="3298157" cy="8471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10" name="Línea">
              <a:extLst>
                <a:ext uri="{FF2B5EF4-FFF2-40B4-BE49-F238E27FC236}">
                  <a16:creationId xmlns:a16="http://schemas.microsoft.com/office/drawing/2014/main" id="{12BF5F62-7FFB-FC40-A015-703C02CA7D73}"/>
                </a:ext>
              </a:extLst>
            </p:cNvPr>
            <p:cNvSpPr/>
            <p:nvPr/>
          </p:nvSpPr>
          <p:spPr>
            <a:xfrm>
              <a:off x="0" y="3444506"/>
              <a:ext cx="3299007" cy="966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11" name="Línea">
              <a:extLst>
                <a:ext uri="{FF2B5EF4-FFF2-40B4-BE49-F238E27FC236}">
                  <a16:creationId xmlns:a16="http://schemas.microsoft.com/office/drawing/2014/main" id="{088BE4B4-9A42-94EC-1E55-737CD4F292CD}"/>
                </a:ext>
              </a:extLst>
            </p:cNvPr>
            <p:cNvSpPr/>
            <p:nvPr/>
          </p:nvSpPr>
          <p:spPr>
            <a:xfrm>
              <a:off x="5148" y="3460376"/>
              <a:ext cx="3293478" cy="28411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</p:grpSp>
      <p:sp>
        <p:nvSpPr>
          <p:cNvPr id="12" name="Problem A">
            <a:extLst>
              <a:ext uri="{FF2B5EF4-FFF2-40B4-BE49-F238E27FC236}">
                <a16:creationId xmlns:a16="http://schemas.microsoft.com/office/drawing/2014/main" id="{98CC2769-2518-5472-1418-253699A89FA6}"/>
              </a:ext>
            </a:extLst>
          </p:cNvPr>
          <p:cNvSpPr/>
          <p:nvPr/>
        </p:nvSpPr>
        <p:spPr>
          <a:xfrm>
            <a:off x="2992272" y="8978494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s-ES" dirty="0" err="1">
                <a:latin typeface="EHUSans" panose="02000503050000020004" pitchFamily="2" charset="0"/>
              </a:rPr>
              <a:t>Term</a:t>
            </a:r>
            <a:endParaRPr dirty="0">
              <a:latin typeface="EHUSans" panose="02000503050000020004" pitchFamily="2" charset="0"/>
            </a:endParaRPr>
          </a:p>
        </p:txBody>
      </p:sp>
      <p:grpSp>
        <p:nvGrpSpPr>
          <p:cNvPr id="13" name="Agrupar">
            <a:extLst>
              <a:ext uri="{FF2B5EF4-FFF2-40B4-BE49-F238E27FC236}">
                <a16:creationId xmlns:a16="http://schemas.microsoft.com/office/drawing/2014/main" id="{F200D3C4-94C8-D15A-F279-9268ED339D3D}"/>
              </a:ext>
            </a:extLst>
          </p:cNvPr>
          <p:cNvGrpSpPr/>
          <p:nvPr/>
        </p:nvGrpSpPr>
        <p:grpSpPr>
          <a:xfrm>
            <a:off x="5787960" y="6145991"/>
            <a:ext cx="6090931" cy="6935008"/>
            <a:chOff x="0" y="0"/>
            <a:chExt cx="6090930" cy="6935007"/>
          </a:xfrm>
        </p:grpSpPr>
        <p:sp>
          <p:nvSpPr>
            <p:cNvPr id="14" name="Problem A">
              <a:extLst>
                <a:ext uri="{FF2B5EF4-FFF2-40B4-BE49-F238E27FC236}">
                  <a16:creationId xmlns:a16="http://schemas.microsoft.com/office/drawing/2014/main" id="{F958A982-E418-151C-A0B0-B100AD7E78EB}"/>
                </a:ext>
              </a:extLst>
            </p:cNvPr>
            <p:cNvSpPr/>
            <p:nvPr/>
          </p:nvSpPr>
          <p:spPr>
            <a:xfrm>
              <a:off x="3423272" y="0"/>
              <a:ext cx="2667659" cy="1270000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Problem A</a:t>
              </a:r>
            </a:p>
          </p:txBody>
        </p:sp>
        <p:sp>
          <p:nvSpPr>
            <p:cNvPr id="15" name="Problem B">
              <a:extLst>
                <a:ext uri="{FF2B5EF4-FFF2-40B4-BE49-F238E27FC236}">
                  <a16:creationId xmlns:a16="http://schemas.microsoft.com/office/drawing/2014/main" id="{DDC35CD2-2509-2811-59F8-638C2FA57D9E}"/>
                </a:ext>
              </a:extLst>
            </p:cNvPr>
            <p:cNvSpPr/>
            <p:nvPr/>
          </p:nvSpPr>
          <p:spPr>
            <a:xfrm>
              <a:off x="3423272" y="1888335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Problem B</a:t>
              </a:r>
            </a:p>
          </p:txBody>
        </p:sp>
        <p:sp>
          <p:nvSpPr>
            <p:cNvPr id="16" name="Problem C">
              <a:extLst>
                <a:ext uri="{FF2B5EF4-FFF2-40B4-BE49-F238E27FC236}">
                  <a16:creationId xmlns:a16="http://schemas.microsoft.com/office/drawing/2014/main" id="{BCC569CF-AAB8-C392-427E-DEFDA7B35713}"/>
                </a:ext>
              </a:extLst>
            </p:cNvPr>
            <p:cNvSpPr/>
            <p:nvPr/>
          </p:nvSpPr>
          <p:spPr>
            <a:xfrm>
              <a:off x="3423272" y="3776671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Problem C</a:t>
              </a:r>
            </a:p>
          </p:txBody>
        </p:sp>
        <p:sp>
          <p:nvSpPr>
            <p:cNvPr id="17" name="Problem D">
              <a:extLst>
                <a:ext uri="{FF2B5EF4-FFF2-40B4-BE49-F238E27FC236}">
                  <a16:creationId xmlns:a16="http://schemas.microsoft.com/office/drawing/2014/main" id="{8A3F5BBD-59A3-A616-686F-3993EC7E3543}"/>
                </a:ext>
              </a:extLst>
            </p:cNvPr>
            <p:cNvSpPr/>
            <p:nvPr/>
          </p:nvSpPr>
          <p:spPr>
            <a:xfrm>
              <a:off x="3423272" y="5665007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Problem D</a:t>
              </a:r>
            </a:p>
          </p:txBody>
        </p:sp>
        <p:sp>
          <p:nvSpPr>
            <p:cNvPr id="18" name="Línea">
              <a:extLst>
                <a:ext uri="{FF2B5EF4-FFF2-40B4-BE49-F238E27FC236}">
                  <a16:creationId xmlns:a16="http://schemas.microsoft.com/office/drawing/2014/main" id="{04F7E29F-C297-B4BB-A586-B97AC1816A47}"/>
                </a:ext>
              </a:extLst>
            </p:cNvPr>
            <p:cNvSpPr/>
            <p:nvPr/>
          </p:nvSpPr>
          <p:spPr>
            <a:xfrm flipV="1">
              <a:off x="473" y="789195"/>
              <a:ext cx="3302480" cy="2671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19" name="Línea">
              <a:extLst>
                <a:ext uri="{FF2B5EF4-FFF2-40B4-BE49-F238E27FC236}">
                  <a16:creationId xmlns:a16="http://schemas.microsoft.com/office/drawing/2014/main" id="{6772E3EE-F7B6-60BB-182D-DED700A7D130}"/>
                </a:ext>
              </a:extLst>
            </p:cNvPr>
            <p:cNvSpPr/>
            <p:nvPr/>
          </p:nvSpPr>
          <p:spPr>
            <a:xfrm flipV="1">
              <a:off x="145" y="2587720"/>
              <a:ext cx="3298157" cy="8471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20" name="Línea">
              <a:extLst>
                <a:ext uri="{FF2B5EF4-FFF2-40B4-BE49-F238E27FC236}">
                  <a16:creationId xmlns:a16="http://schemas.microsoft.com/office/drawing/2014/main" id="{2D174B30-42CE-F31B-05EB-ECC44C05FA37}"/>
                </a:ext>
              </a:extLst>
            </p:cNvPr>
            <p:cNvSpPr/>
            <p:nvPr/>
          </p:nvSpPr>
          <p:spPr>
            <a:xfrm>
              <a:off x="0" y="3444506"/>
              <a:ext cx="3299007" cy="966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21" name="Línea">
              <a:extLst>
                <a:ext uri="{FF2B5EF4-FFF2-40B4-BE49-F238E27FC236}">
                  <a16:creationId xmlns:a16="http://schemas.microsoft.com/office/drawing/2014/main" id="{9AD43C0F-5860-63D5-B5D9-1F3B43AEB6B2}"/>
                </a:ext>
              </a:extLst>
            </p:cNvPr>
            <p:cNvSpPr/>
            <p:nvPr/>
          </p:nvSpPr>
          <p:spPr>
            <a:xfrm>
              <a:off x="5148" y="3460376"/>
              <a:ext cx="3293478" cy="28411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</p:grpSp>
      <p:sp>
        <p:nvSpPr>
          <p:cNvPr id="22" name="Problem A">
            <a:extLst>
              <a:ext uri="{FF2B5EF4-FFF2-40B4-BE49-F238E27FC236}">
                <a16:creationId xmlns:a16="http://schemas.microsoft.com/office/drawing/2014/main" id="{54063D0B-BBE4-17B1-7857-C6870679E7A0}"/>
              </a:ext>
            </a:extLst>
          </p:cNvPr>
          <p:cNvSpPr/>
          <p:nvPr/>
        </p:nvSpPr>
        <p:spPr>
          <a:xfrm>
            <a:off x="9208960" y="6127559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EHUSans" panose="02000503050000020004" pitchFamily="2" charset="0"/>
              </a:rPr>
              <a:t>Problem A</a:t>
            </a:r>
          </a:p>
        </p:txBody>
      </p:sp>
      <p:sp>
        <p:nvSpPr>
          <p:cNvPr id="23" name="Problem B">
            <a:extLst>
              <a:ext uri="{FF2B5EF4-FFF2-40B4-BE49-F238E27FC236}">
                <a16:creationId xmlns:a16="http://schemas.microsoft.com/office/drawing/2014/main" id="{978C7F0D-BE69-2533-8C13-50DA5925A5CD}"/>
              </a:ext>
            </a:extLst>
          </p:cNvPr>
          <p:cNvSpPr/>
          <p:nvPr/>
        </p:nvSpPr>
        <p:spPr>
          <a:xfrm>
            <a:off x="2992272" y="8085202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EHUSans" panose="02000503050000020004" pitchFamily="2" charset="0"/>
              </a:rPr>
              <a:t>Problem B</a:t>
            </a:r>
          </a:p>
        </p:txBody>
      </p:sp>
      <p:sp>
        <p:nvSpPr>
          <p:cNvPr id="24" name="Problem C">
            <a:extLst>
              <a:ext uri="{FF2B5EF4-FFF2-40B4-BE49-F238E27FC236}">
                <a16:creationId xmlns:a16="http://schemas.microsoft.com/office/drawing/2014/main" id="{4CD267F3-00E3-5123-0CA3-E6CCDD5A6292}"/>
              </a:ext>
            </a:extLst>
          </p:cNvPr>
          <p:cNvSpPr/>
          <p:nvPr/>
        </p:nvSpPr>
        <p:spPr>
          <a:xfrm>
            <a:off x="2990252" y="9943493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EHUSans" panose="02000503050000020004" pitchFamily="2" charset="0"/>
              </a:rPr>
              <a:t>Problem C</a:t>
            </a:r>
          </a:p>
        </p:txBody>
      </p:sp>
      <p:sp>
        <p:nvSpPr>
          <p:cNvPr id="25" name="Problem D">
            <a:extLst>
              <a:ext uri="{FF2B5EF4-FFF2-40B4-BE49-F238E27FC236}">
                <a16:creationId xmlns:a16="http://schemas.microsoft.com/office/drawing/2014/main" id="{269E82D5-CAAB-D3DA-5C81-CBAED4BC16C1}"/>
              </a:ext>
            </a:extLst>
          </p:cNvPr>
          <p:cNvSpPr/>
          <p:nvPr/>
        </p:nvSpPr>
        <p:spPr>
          <a:xfrm>
            <a:off x="2987197" y="11801783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EHUSans" panose="02000503050000020004" pitchFamily="2" charset="0"/>
              </a:rPr>
              <a:t>Problem D</a:t>
            </a:r>
          </a:p>
        </p:txBody>
      </p:sp>
      <p:sp>
        <p:nvSpPr>
          <p:cNvPr id="26" name="?">
            <a:extLst>
              <a:ext uri="{FF2B5EF4-FFF2-40B4-BE49-F238E27FC236}">
                <a16:creationId xmlns:a16="http://schemas.microsoft.com/office/drawing/2014/main" id="{61B723C2-E936-09E4-B439-4567055BC090}"/>
              </a:ext>
            </a:extLst>
          </p:cNvPr>
          <p:cNvSpPr/>
          <p:nvPr/>
        </p:nvSpPr>
        <p:spPr>
          <a:xfrm>
            <a:off x="5753421" y="6127559"/>
            <a:ext cx="3364322" cy="68302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0000" b="1">
                <a:solidFill>
                  <a:srgbClr val="000000"/>
                </a:solidFill>
              </a:defRPr>
            </a:lvl1pPr>
          </a:lstStyle>
          <a:p>
            <a:r>
              <a:rPr>
                <a:latin typeface="EHUSans" panose="02000503050000020004" pitchFamily="2" charset="0"/>
              </a:rP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1" dur="100" fill="hold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5" dur="1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8" dur="1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22926 -0.029947 -0.040785 -0.051497 -0.069118 -0.060580 C -0.164305 -0.091097 -0.252461 0.035960 -0.254949 0.207855" pathEditMode="relative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4949 0.207855 C -0.255200 0.169654 -0.255313 0.131451 -0.255287 0.093247 C -0.255266 0.062164 -0.255154 0.031081 -0.254949 0.000000" pathEditMode="relative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00"/>
                            </p:stCondLst>
                            <p:childTnLst>
                              <p:par>
                                <p:cTn id="4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12" grpId="0" build="p" bldLvl="5" animBg="1" advAuto="0"/>
      <p:bldP spid="12" grpId="1" build="p" bldLvl="5" animBg="1" advAuto="0"/>
      <p:bldP spid="13" grpId="0" animBg="1" advAuto="0"/>
      <p:bldP spid="13" grpId="1" animBg="1" advAuto="0"/>
      <p:bldP spid="22" grpId="0" animBg="1" advAuto="0"/>
      <p:bldP spid="23" grpId="0" animBg="1" advAuto="0"/>
      <p:bldP spid="24" grpId="0" animBg="1" advAuto="0"/>
      <p:bldP spid="25" grpId="0" animBg="1" advAuto="0"/>
      <p:bldP spid="26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216F7-182D-9E84-772F-BEFCDA89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Conclusions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8F53C3-01F8-4C68-3367-EE651D11D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Detect and expose the current mix-up between terms and problems</a:t>
            </a:r>
          </a:p>
          <a:p>
            <a:r>
              <a:rPr lang="en-US" dirty="0">
                <a:latin typeface="EHUSans" panose="02000503050000020004" pitchFamily="2" charset="0"/>
              </a:rPr>
              <a:t>Propose a one-to-one assignment of terms to learning scenarios</a:t>
            </a:r>
          </a:p>
          <a:p>
            <a:r>
              <a:rPr lang="en-US" dirty="0">
                <a:latin typeface="EHUSans" panose="02000503050000020004" pitchFamily="2" charset="0"/>
              </a:rPr>
              <a:t>Define the learning scenarios and their characteristics</a:t>
            </a:r>
          </a:p>
          <a:p>
            <a:r>
              <a:rPr lang="en-US" dirty="0">
                <a:latin typeface="EHUSans" panose="02000503050000020004" pitchFamily="2" charset="0"/>
              </a:rPr>
              <a:t>Give short step into the standardization of the field</a:t>
            </a:r>
          </a:p>
          <a:p>
            <a:r>
              <a:rPr lang="en-US" dirty="0">
                <a:latin typeface="EHUSans" panose="02000503050000020004" pitchFamily="2" charset="0"/>
              </a:rPr>
              <a:t>Clarify the path for (specially) newcomer researchers to the field</a:t>
            </a:r>
          </a:p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BBF843C-945E-C66E-D882-61E6966A080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97811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EBD3C4E4-35C6-CA55-435D-094AECD05471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4" r="17744"/>
          <a:stretch>
            <a:fillRect/>
          </a:stretch>
        </p:blipFill>
        <p:spPr>
          <a:xfrm>
            <a:off x="12001499" y="-1892991"/>
            <a:ext cx="13411200" cy="15608991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1C8D1F2-F466-D7F9-D30B-7D09287B1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5148763"/>
            <a:ext cx="9779000" cy="3418473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General explanation of the SND problem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E5C9E8-9773-5E26-9B3E-525EC697E3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3453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5E130F72-707D-6013-0733-1ACD7E777F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22</a:t>
            </a:fld>
            <a:endParaRPr lang="es-ES"/>
          </a:p>
        </p:txBody>
      </p:sp>
      <p:sp>
        <p:nvSpPr>
          <p:cNvPr id="9" name="Discover new classes automatically in a streaming environment…">
            <a:extLst>
              <a:ext uri="{FF2B5EF4-FFF2-40B4-BE49-F238E27FC236}">
                <a16:creationId xmlns:a16="http://schemas.microsoft.com/office/drawing/2014/main" id="{B0FB9EFD-8CD1-68EF-DF20-027A858D2B62}"/>
              </a:ext>
            </a:extLst>
          </p:cNvPr>
          <p:cNvSpPr txBox="1">
            <a:spLocks/>
          </p:cNvSpPr>
          <p:nvPr/>
        </p:nvSpPr>
        <p:spPr>
          <a:xfrm>
            <a:off x="13246100" y="3151145"/>
            <a:ext cx="9779000" cy="9241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defRPr b="1"/>
            </a:pPr>
            <a:r>
              <a:rPr lang="es-ES" b="1" dirty="0" err="1">
                <a:latin typeface="EHUSans" panose="02000503050000020004" pitchFamily="2" charset="0"/>
              </a:rPr>
              <a:t>Discover</a:t>
            </a:r>
            <a:r>
              <a:rPr lang="es-ES" b="1" dirty="0">
                <a:latin typeface="EHUSans" panose="02000503050000020004" pitchFamily="2" charset="0"/>
              </a:rPr>
              <a:t> new </a:t>
            </a:r>
            <a:r>
              <a:rPr lang="es-ES" b="1" dirty="0" err="1">
                <a:latin typeface="EHUSans" panose="02000503050000020004" pitchFamily="2" charset="0"/>
              </a:rPr>
              <a:t>classes</a:t>
            </a:r>
            <a:r>
              <a:rPr lang="es-ES" b="1" dirty="0">
                <a:latin typeface="EHUSans" panose="02000503050000020004" pitchFamily="2" charset="0"/>
              </a:rPr>
              <a:t> </a:t>
            </a:r>
            <a:r>
              <a:rPr lang="es-ES" b="1" dirty="0" err="1">
                <a:latin typeface="EHUSans" panose="02000503050000020004" pitchFamily="2" charset="0"/>
              </a:rPr>
              <a:t>automatically</a:t>
            </a:r>
            <a:r>
              <a:rPr lang="es-ES" b="1" dirty="0">
                <a:latin typeface="EHUSans" panose="02000503050000020004" pitchFamily="2" charset="0"/>
              </a:rPr>
              <a:t> in a </a:t>
            </a:r>
            <a:r>
              <a:rPr lang="es-ES" b="1" dirty="0" err="1">
                <a:latin typeface="EHUSans" panose="02000503050000020004" pitchFamily="2" charset="0"/>
              </a:rPr>
              <a:t>streaming</a:t>
            </a:r>
            <a:r>
              <a:rPr lang="es-ES" b="1" dirty="0">
                <a:latin typeface="EHUSans" panose="02000503050000020004" pitchFamily="2" charset="0"/>
              </a:rPr>
              <a:t> </a:t>
            </a:r>
            <a:r>
              <a:rPr lang="es-ES" b="1" dirty="0" err="1">
                <a:latin typeface="EHUSans" panose="02000503050000020004" pitchFamily="2" charset="0"/>
              </a:rPr>
              <a:t>environment</a:t>
            </a:r>
            <a:endParaRPr lang="es-ES" b="1" dirty="0">
              <a:latin typeface="EHUSans" panose="02000503050000020004" pitchFamily="2" charset="0"/>
            </a:endParaRPr>
          </a:p>
          <a:p>
            <a:pPr hangingPunct="1">
              <a:defRPr b="1"/>
            </a:pPr>
            <a:r>
              <a:rPr lang="es-ES" b="1" dirty="0" err="1">
                <a:latin typeface="EHUSans" panose="02000503050000020004" pitchFamily="2" charset="0"/>
              </a:rPr>
              <a:t>Accurately</a:t>
            </a:r>
            <a:r>
              <a:rPr lang="es-ES" b="1" dirty="0">
                <a:latin typeface="EHUSans" panose="02000503050000020004" pitchFamily="2" charset="0"/>
              </a:rPr>
              <a:t> </a:t>
            </a:r>
            <a:r>
              <a:rPr lang="es-ES" b="1" dirty="0" err="1">
                <a:latin typeface="EHUSans" panose="02000503050000020004" pitchFamily="2" charset="0"/>
              </a:rPr>
              <a:t>predict</a:t>
            </a:r>
            <a:r>
              <a:rPr lang="es-ES" b="1" dirty="0">
                <a:latin typeface="EHUSans" panose="02000503050000020004" pitchFamily="2" charset="0"/>
              </a:rPr>
              <a:t> </a:t>
            </a:r>
            <a:r>
              <a:rPr lang="es-ES" b="1" dirty="0" err="1">
                <a:latin typeface="EHUSans" panose="02000503050000020004" pitchFamily="2" charset="0"/>
              </a:rPr>
              <a:t>newcomer</a:t>
            </a:r>
            <a:r>
              <a:rPr lang="es-ES" b="1" dirty="0">
                <a:latin typeface="EHUSans" panose="02000503050000020004" pitchFamily="2" charset="0"/>
              </a:rPr>
              <a:t> </a:t>
            </a:r>
            <a:r>
              <a:rPr lang="es-ES" b="1" dirty="0" err="1">
                <a:latin typeface="EHUSans" panose="02000503050000020004" pitchFamily="2" charset="0"/>
              </a:rPr>
              <a:t>instances</a:t>
            </a:r>
            <a:endParaRPr lang="es-ES" b="1" dirty="0">
              <a:latin typeface="EHUSans" panose="02000503050000020004" pitchFamily="2" charset="0"/>
            </a:endParaRPr>
          </a:p>
        </p:txBody>
      </p:sp>
      <p:pic>
        <p:nvPicPr>
          <p:cNvPr id="12" name="chuttersnap-f2LWA5vnAQw-unsplash.jpg" descr="chuttersnap-f2LWA5vnAQw-unsplash.jpg">
            <a:extLst>
              <a:ext uri="{FF2B5EF4-FFF2-40B4-BE49-F238E27FC236}">
                <a16:creationId xmlns:a16="http://schemas.microsoft.com/office/drawing/2014/main" id="{88C52678-965D-8A88-85D3-2A44094E3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31" r="17431"/>
          <a:stretch>
            <a:fillRect/>
          </a:stretch>
        </p:blipFill>
        <p:spPr>
          <a:xfrm>
            <a:off x="1219200" y="1086048"/>
            <a:ext cx="10916874" cy="11188205"/>
          </a:xfrm>
          <a:prstGeom prst="rect">
            <a:avLst/>
          </a:prstGeom>
        </p:spPr>
      </p:pic>
      <p:sp>
        <p:nvSpPr>
          <p:cNvPr id="14" name="Objective in SND">
            <a:extLst>
              <a:ext uri="{FF2B5EF4-FFF2-40B4-BE49-F238E27FC236}">
                <a16:creationId xmlns:a16="http://schemas.microsoft.com/office/drawing/2014/main" id="{897291C6-D2A8-CF27-8448-24454229EEC5}"/>
              </a:ext>
            </a:extLst>
          </p:cNvPr>
          <p:cNvSpPr txBox="1">
            <a:spLocks/>
          </p:cNvSpPr>
          <p:nvPr/>
        </p:nvSpPr>
        <p:spPr>
          <a:xfrm>
            <a:off x="13246100" y="967383"/>
            <a:ext cx="9779000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s-ES" dirty="0" err="1">
                <a:latin typeface="EHUSans" panose="02000503050000020004" pitchFamily="2" charset="0"/>
              </a:rPr>
              <a:t>Objective</a:t>
            </a:r>
            <a:r>
              <a:rPr lang="es-ES" dirty="0">
                <a:latin typeface="EHUSans" panose="02000503050000020004" pitchFamily="2" charset="0"/>
              </a:rPr>
              <a:t> in SND</a:t>
            </a:r>
          </a:p>
        </p:txBody>
      </p:sp>
    </p:spTree>
    <p:extLst>
      <p:ext uri="{BB962C8B-B14F-4D97-AF65-F5344CB8AC3E}">
        <p14:creationId xmlns:p14="http://schemas.microsoft.com/office/powerpoint/2010/main" val="174024589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treaming learning scenar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>
                <a:latin typeface="EHUSans" panose="02000503050000020004" pitchFamily="2" charset="0"/>
              </a:rPr>
              <a:t>Streaming learning scenario</a:t>
            </a:r>
          </a:p>
        </p:txBody>
      </p:sp>
      <p:pic>
        <p:nvPicPr>
          <p:cNvPr id="233" name="chien-nguyen-minh-necCwgjnB_A-unsplash.jpg" descr="chien-nguyen-minh-necCwgjnB_A-unsplas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30" y="5084940"/>
            <a:ext cx="5265183" cy="658313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34" name="Unsupervised new class discovery"/>
          <p:cNvSpPr txBox="1"/>
          <p:nvPr/>
        </p:nvSpPr>
        <p:spPr>
          <a:xfrm>
            <a:off x="2832465" y="3628644"/>
            <a:ext cx="4790713" cy="1124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rPr dirty="0"/>
              <a:t>Unsupervised new class discovery</a:t>
            </a:r>
          </a:p>
        </p:txBody>
      </p:sp>
      <p:pic>
        <p:nvPicPr>
          <p:cNvPr id="235" name="elevate-w9_XGvzxvxo-unsplash.jpg" descr="elevate-w9_XGvzxvxo-unsplas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016" y="6251705"/>
            <a:ext cx="6371903" cy="424961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36" name="Memory Limitations"/>
          <p:cNvSpPr txBox="1"/>
          <p:nvPr/>
        </p:nvSpPr>
        <p:spPr>
          <a:xfrm>
            <a:off x="10280610" y="4836373"/>
            <a:ext cx="4790713" cy="1124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t>Memory Limitations</a:t>
            </a:r>
          </a:p>
        </p:txBody>
      </p:sp>
      <p:pic>
        <p:nvPicPr>
          <p:cNvPr id="237" name="markus-spiske-y6HpQzW87Vc-unsplash.jpg" descr="markus-spiske-y6HpQzW87Vc-unsplash.jpg"/>
          <p:cNvPicPr>
            <a:picLocks noChangeAspect="1"/>
          </p:cNvPicPr>
          <p:nvPr/>
        </p:nvPicPr>
        <p:blipFill>
          <a:blip r:embed="rId4"/>
          <a:srcRect b="16332"/>
          <a:stretch>
            <a:fillRect/>
          </a:stretch>
        </p:blipFill>
        <p:spPr>
          <a:xfrm>
            <a:off x="17491521" y="5071136"/>
            <a:ext cx="5267365" cy="661060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38" name="Concept Drift"/>
          <p:cNvSpPr txBox="1"/>
          <p:nvPr/>
        </p:nvSpPr>
        <p:spPr>
          <a:xfrm>
            <a:off x="17729827" y="3896360"/>
            <a:ext cx="4790714" cy="589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t>Concept Drift</a:t>
            </a:r>
          </a:p>
        </p:txBody>
      </p:sp>
      <p:sp>
        <p:nvSpPr>
          <p:cNvPr id="23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eneral SND split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>
                <a:latin typeface="EHUSans" panose="02000503050000020004" pitchFamily="2" charset="0"/>
              </a:rPr>
              <a:t>General SND split approach</a:t>
            </a:r>
          </a:p>
        </p:txBody>
      </p:sp>
      <p:pic>
        <p:nvPicPr>
          <p:cNvPr id="242" name="tim-mossholder-WE_Kv_ZB1l0-unsplash.jpg" descr="tim-mossholder-WE_Kv_ZB1l0-unsplash.jpg"/>
          <p:cNvPicPr>
            <a:picLocks noChangeAspect="1"/>
          </p:cNvPicPr>
          <p:nvPr/>
        </p:nvPicPr>
        <p:blipFill>
          <a:blip r:embed="rId2"/>
          <a:srcRect l="23340" r="23340"/>
          <a:stretch>
            <a:fillRect/>
          </a:stretch>
        </p:blipFill>
        <p:spPr>
          <a:xfrm>
            <a:off x="3003220" y="5084940"/>
            <a:ext cx="4449203" cy="556290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43" name="Learning Stage"/>
          <p:cNvSpPr txBox="1"/>
          <p:nvPr/>
        </p:nvSpPr>
        <p:spPr>
          <a:xfrm>
            <a:off x="2832465" y="3896360"/>
            <a:ext cx="4790713" cy="589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t>Learning Stage</a:t>
            </a:r>
          </a:p>
        </p:txBody>
      </p:sp>
      <p:pic>
        <p:nvPicPr>
          <p:cNvPr id="244" name="jen-theodore-V9ddtC9ZNUc-unsplash.jpg" descr="jen-theodore-V9ddtC9ZNUc-unsplash.jpg"/>
          <p:cNvPicPr>
            <a:picLocks noChangeAspect="1"/>
          </p:cNvPicPr>
          <p:nvPr/>
        </p:nvPicPr>
        <p:blipFill>
          <a:blip r:embed="rId3"/>
          <a:srcRect l="19" r="19"/>
          <a:stretch>
            <a:fillRect/>
          </a:stretch>
        </p:blipFill>
        <p:spPr>
          <a:xfrm>
            <a:off x="9490551" y="5440861"/>
            <a:ext cx="6371903" cy="424961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45" name="Prediction Stage"/>
          <p:cNvSpPr txBox="1"/>
          <p:nvPr/>
        </p:nvSpPr>
        <p:spPr>
          <a:xfrm>
            <a:off x="10281146" y="4293245"/>
            <a:ext cx="4790713" cy="58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t>Prediction Stage</a:t>
            </a:r>
          </a:p>
        </p:txBody>
      </p:sp>
      <p:pic>
        <p:nvPicPr>
          <p:cNvPr id="246" name="011B7C42-9CDA-455D-B8FB-004D1CFCC8F1.jpeg" descr="011B7C42-9CDA-455D-B8FB-004D1CFCC8F1.jpeg"/>
          <p:cNvPicPr>
            <a:picLocks noChangeAspect="1"/>
          </p:cNvPicPr>
          <p:nvPr/>
        </p:nvPicPr>
        <p:blipFill>
          <a:blip r:embed="rId4"/>
          <a:srcRect t="8166" b="8166"/>
          <a:stretch>
            <a:fillRect/>
          </a:stretch>
        </p:blipFill>
        <p:spPr>
          <a:xfrm>
            <a:off x="17897868" y="5071136"/>
            <a:ext cx="4454670" cy="559066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47" name="Model Update Process"/>
          <p:cNvSpPr txBox="1"/>
          <p:nvPr/>
        </p:nvSpPr>
        <p:spPr>
          <a:xfrm>
            <a:off x="17345237" y="4293245"/>
            <a:ext cx="5559791" cy="58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t>Model Update Process</a:t>
            </a:r>
          </a:p>
        </p:txBody>
      </p:sp>
      <p:sp>
        <p:nvSpPr>
          <p:cNvPr id="248" name="Rectángulo redondeado"/>
          <p:cNvSpPr/>
          <p:nvPr/>
        </p:nvSpPr>
        <p:spPr>
          <a:xfrm>
            <a:off x="1881784" y="3491731"/>
            <a:ext cx="6692238" cy="7762453"/>
          </a:xfrm>
          <a:prstGeom prst="roundRect">
            <a:avLst>
              <a:gd name="adj" fmla="val 17329"/>
            </a:avLst>
          </a:prstGeom>
          <a:ln w="63500">
            <a:solidFill>
              <a:srgbClr val="2B3A67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9" name="Offline Phase"/>
          <p:cNvSpPr txBox="1"/>
          <p:nvPr/>
        </p:nvSpPr>
        <p:spPr>
          <a:xfrm>
            <a:off x="3115327" y="11445713"/>
            <a:ext cx="4125469" cy="716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rPr dirty="0"/>
              <a:t>Offline Phase</a:t>
            </a:r>
          </a:p>
        </p:txBody>
      </p:sp>
      <p:sp>
        <p:nvSpPr>
          <p:cNvPr id="250" name="Rectángulo redondeado"/>
          <p:cNvSpPr/>
          <p:nvPr/>
        </p:nvSpPr>
        <p:spPr>
          <a:xfrm>
            <a:off x="8845881" y="3491731"/>
            <a:ext cx="14884863" cy="7762453"/>
          </a:xfrm>
          <a:prstGeom prst="roundRect">
            <a:avLst>
              <a:gd name="adj" fmla="val 14940"/>
            </a:avLst>
          </a:prstGeom>
          <a:ln w="63500">
            <a:solidFill>
              <a:srgbClr val="2B3A67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1" name="Online Phase"/>
          <p:cNvSpPr txBox="1"/>
          <p:nvPr/>
        </p:nvSpPr>
        <p:spPr>
          <a:xfrm>
            <a:off x="14243256" y="11445713"/>
            <a:ext cx="4090112" cy="716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t>Online Phase</a:t>
            </a:r>
          </a:p>
        </p:txBody>
      </p:sp>
      <p:sp>
        <p:nvSpPr>
          <p:cNvPr id="25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eneral Flowchart of SND"/>
          <p:cNvSpPr txBox="1">
            <a:spLocks noGrp="1"/>
          </p:cNvSpPr>
          <p:nvPr>
            <p:ph type="title" idx="4294967295"/>
          </p:nvPr>
        </p:nvSpPr>
        <p:spPr>
          <a:xfrm>
            <a:off x="1206500" y="2921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>
                <a:latin typeface="EHUSans" panose="02000503050000020004" pitchFamily="2" charset="0"/>
              </a:rPr>
              <a:t>General Flowchart of SND</a:t>
            </a:r>
          </a:p>
        </p:txBody>
      </p:sp>
      <p:pic>
        <p:nvPicPr>
          <p:cNvPr id="262" name="General_pipeline.pdf" descr="General_pipeline.pdf"/>
          <p:cNvPicPr>
            <a:picLocks noChangeAspect="1"/>
          </p:cNvPicPr>
          <p:nvPr/>
        </p:nvPicPr>
        <p:blipFill>
          <a:blip r:embed="rId2"/>
          <a:srcRect t="35702"/>
          <a:stretch>
            <a:fillRect/>
          </a:stretch>
        </p:blipFill>
        <p:spPr>
          <a:xfrm>
            <a:off x="10594737" y="2621964"/>
            <a:ext cx="12942279" cy="1026560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C49901C-432A-1E60-FC3B-FAF006A87C94}"/>
              </a:ext>
            </a:extLst>
          </p:cNvPr>
          <p:cNvSpPr/>
          <p:nvPr/>
        </p:nvSpPr>
        <p:spPr>
          <a:xfrm>
            <a:off x="846984" y="2764465"/>
            <a:ext cx="9424067" cy="5443870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B44EA46-B530-2AD3-46FF-193E8BC36D86}"/>
              </a:ext>
            </a:extLst>
          </p:cNvPr>
          <p:cNvSpPr/>
          <p:nvPr/>
        </p:nvSpPr>
        <p:spPr>
          <a:xfrm>
            <a:off x="846984" y="2806995"/>
            <a:ext cx="2867245" cy="1087477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00"/>
                </a:solidFill>
                <a:latin typeface="EHUSans" panose="02000503050000020004" pitchFamily="2" charset="0"/>
                <a:ea typeface="Helvetica Neue Medium"/>
                <a:cs typeface="Helvetica Neue Medium"/>
                <a:sym typeface="Helvetica Neue Medium"/>
              </a:rPr>
              <a:t>OFFLINE LEARNING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EHUSans" panose="02000503050000020004" pitchFamily="2" charset="0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500FADF-4694-E606-677A-758D8341C14F}"/>
              </a:ext>
            </a:extLst>
          </p:cNvPr>
          <p:cNvGrpSpPr/>
          <p:nvPr/>
        </p:nvGrpSpPr>
        <p:grpSpPr>
          <a:xfrm>
            <a:off x="1486168" y="4574972"/>
            <a:ext cx="3554950" cy="2880000"/>
            <a:chOff x="3920670" y="8948009"/>
            <a:chExt cx="3554950" cy="2880000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80B0571F-FE71-4512-E30C-DC85F51E3C14}"/>
                </a:ext>
              </a:extLst>
            </p:cNvPr>
            <p:cNvSpPr/>
            <p:nvPr/>
          </p:nvSpPr>
          <p:spPr>
            <a:xfrm>
              <a:off x="3936293" y="8948009"/>
              <a:ext cx="2880000" cy="288000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FC3D700-0D1C-2C2A-B8C6-946818A22582}"/>
                </a:ext>
              </a:extLst>
            </p:cNvPr>
            <p:cNvSpPr/>
            <p:nvPr/>
          </p:nvSpPr>
          <p:spPr>
            <a:xfrm>
              <a:off x="6816403" y="8948009"/>
              <a:ext cx="659217" cy="2880000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BBD08CD-AF95-1567-7348-ACB4F1B50C5A}"/>
                </a:ext>
              </a:extLst>
            </p:cNvPr>
            <p:cNvCxnSpPr>
              <a:cxnSpLocks/>
            </p:cNvCxnSpPr>
            <p:nvPr/>
          </p:nvCxnSpPr>
          <p:spPr>
            <a:xfrm>
              <a:off x="3920670" y="9572258"/>
              <a:ext cx="3552494" cy="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0597EEF-5666-A659-67B5-5CA50F604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4912" y="9168221"/>
              <a:ext cx="2578100" cy="304800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25D05C0-C9B6-FC8B-A94B-3471E0E78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306" y="9152184"/>
              <a:ext cx="190500" cy="215900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717FC89-252F-CFAA-E094-76FDFD66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9334" y="10560498"/>
              <a:ext cx="1944896" cy="262824"/>
            </a:xfrm>
            <a:prstGeom prst="rect">
              <a:avLst/>
            </a:prstGeom>
          </p:spPr>
        </p:pic>
      </p:grp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CACF78B4-A790-17FC-ADBF-F25B7A37524D}"/>
              </a:ext>
            </a:extLst>
          </p:cNvPr>
          <p:cNvSpPr/>
          <p:nvPr/>
        </p:nvSpPr>
        <p:spPr>
          <a:xfrm>
            <a:off x="5398407" y="5458743"/>
            <a:ext cx="1805915" cy="1212112"/>
          </a:xfrm>
          <a:prstGeom prst="rightArrow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BB5ADAD-CD60-F5C1-1880-3C2E817B28C0}"/>
              </a:ext>
            </a:extLst>
          </p:cNvPr>
          <p:cNvSpPr txBox="1"/>
          <p:nvPr/>
        </p:nvSpPr>
        <p:spPr>
          <a:xfrm rot="20616459">
            <a:off x="5636582" y="4821907"/>
            <a:ext cx="109645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learn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14173F7-32B5-75D3-A830-9E8EFDB94C57}"/>
              </a:ext>
            </a:extLst>
          </p:cNvPr>
          <p:cNvGrpSpPr/>
          <p:nvPr/>
        </p:nvGrpSpPr>
        <p:grpSpPr>
          <a:xfrm>
            <a:off x="7600207" y="4931929"/>
            <a:ext cx="2166086" cy="2166086"/>
            <a:chOff x="7766598" y="4931929"/>
            <a:chExt cx="2166086" cy="2166086"/>
          </a:xfrm>
        </p:grpSpPr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5CD1351D-6D24-EB34-2C43-09987384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6683" y="5498996"/>
              <a:ext cx="1805916" cy="1031952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D44BCEA-81D8-9E4D-D10C-5724E38E7310}"/>
                </a:ext>
              </a:extLst>
            </p:cNvPr>
            <p:cNvSpPr/>
            <p:nvPr/>
          </p:nvSpPr>
          <p:spPr>
            <a:xfrm>
              <a:off x="7766598" y="4931929"/>
              <a:ext cx="2166086" cy="2166086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B3C038F0-4F1B-AD9A-234E-48631600433F}"/>
              </a:ext>
            </a:extLst>
          </p:cNvPr>
          <p:cNvSpPr/>
          <p:nvPr/>
        </p:nvSpPr>
        <p:spPr>
          <a:xfrm>
            <a:off x="16942362" y="10185991"/>
            <a:ext cx="2174977" cy="2174977"/>
          </a:xfrm>
          <a:prstGeom prst="ellipse">
            <a:avLst/>
          </a:prstGeom>
          <a:solidFill>
            <a:schemeClr val="bg1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E2345D8-811A-3353-55C9-2505BDE62E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8807" y="10783793"/>
            <a:ext cx="1622086" cy="979372"/>
          </a:xfrm>
          <a:prstGeom prst="rect">
            <a:avLst/>
          </a:prstGeom>
        </p:spPr>
      </p:pic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7E91CD1-D419-3007-EF32-DAA8AF0CADD3}"/>
              </a:ext>
            </a:extLst>
          </p:cNvPr>
          <p:cNvSpPr/>
          <p:nvPr/>
        </p:nvSpPr>
        <p:spPr>
          <a:xfrm>
            <a:off x="15845955" y="6537265"/>
            <a:ext cx="1530000" cy="738000"/>
          </a:xfrm>
          <a:prstGeom prst="roundRect">
            <a:avLst/>
          </a:prstGeom>
          <a:solidFill>
            <a:srgbClr val="DBE9FD"/>
          </a:solidFill>
          <a:ln>
            <a:solidFill>
              <a:srgbClr val="5E84B9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573B102-5EBE-115B-BA9E-D2EEC1E383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7580" y="6633535"/>
            <a:ext cx="1077432" cy="6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091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eneral Flowchart of SND"/>
          <p:cNvSpPr txBox="1">
            <a:spLocks noGrp="1"/>
          </p:cNvSpPr>
          <p:nvPr>
            <p:ph type="title" idx="4294967295"/>
          </p:nvPr>
        </p:nvSpPr>
        <p:spPr>
          <a:xfrm>
            <a:off x="1206500" y="2921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>
                <a:latin typeface="EHUSans" panose="02000503050000020004" pitchFamily="2" charset="0"/>
              </a:rPr>
              <a:t>General Flowchart of SND</a:t>
            </a:r>
          </a:p>
        </p:txBody>
      </p:sp>
      <p:sp>
        <p:nvSpPr>
          <p:cNvPr id="26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3064182" y="12827482"/>
            <a:ext cx="368505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B44EA46-B530-2AD3-46FF-193E8BC36D86}"/>
              </a:ext>
            </a:extLst>
          </p:cNvPr>
          <p:cNvSpPr/>
          <p:nvPr/>
        </p:nvSpPr>
        <p:spPr>
          <a:xfrm>
            <a:off x="1206500" y="1718168"/>
            <a:ext cx="6881171" cy="933589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rgbClr val="000000"/>
                </a:solidFill>
                <a:latin typeface="EHUSans" panose="02000503050000020004" pitchFamily="2" charset="0"/>
                <a:ea typeface="Helvetica Neue Medium"/>
                <a:cs typeface="Helvetica Neue Medium"/>
                <a:sym typeface="Helvetica Neue Medium"/>
              </a:rPr>
              <a:t>OFFLINE PHASE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EHUSans" panose="02000503050000020004" pitchFamily="2" charset="0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B85EB1E-3BF5-E9A6-0390-D705738F39CC}"/>
              </a:ext>
            </a:extLst>
          </p:cNvPr>
          <p:cNvGrpSpPr/>
          <p:nvPr/>
        </p:nvGrpSpPr>
        <p:grpSpPr>
          <a:xfrm>
            <a:off x="9509232" y="5164483"/>
            <a:ext cx="8280125" cy="2880000"/>
            <a:chOff x="8446549" y="5418000"/>
            <a:chExt cx="8280125" cy="2880000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E500FADF-4694-E606-677A-758D8341C14F}"/>
                </a:ext>
              </a:extLst>
            </p:cNvPr>
            <p:cNvGrpSpPr/>
            <p:nvPr/>
          </p:nvGrpSpPr>
          <p:grpSpPr>
            <a:xfrm>
              <a:off x="8446549" y="5418000"/>
              <a:ext cx="3554950" cy="2880000"/>
              <a:chOff x="3920670" y="8948009"/>
              <a:chExt cx="3554950" cy="2880000"/>
            </a:xfrm>
          </p:grpSpPr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80B0571F-FE71-4512-E30C-DC85F51E3C14}"/>
                  </a:ext>
                </a:extLst>
              </p:cNvPr>
              <p:cNvSpPr/>
              <p:nvPr/>
            </p:nvSpPr>
            <p:spPr>
              <a:xfrm>
                <a:off x="3936293" y="8948009"/>
                <a:ext cx="2880000" cy="2880000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3FC3D700-0D1C-2C2A-B8C6-946818A22582}"/>
                  </a:ext>
                </a:extLst>
              </p:cNvPr>
              <p:cNvSpPr/>
              <p:nvPr/>
            </p:nvSpPr>
            <p:spPr>
              <a:xfrm>
                <a:off x="6816403" y="8948009"/>
                <a:ext cx="659217" cy="2880000"/>
              </a:xfrm>
              <a:prstGeom prst="rect">
                <a:avLst/>
              </a:prstGeom>
              <a:noFill/>
              <a:ln w="381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cxnSp>
            <p:nvCxnSpPr>
              <p:cNvPr id="9" name="Conector recto 8">
                <a:extLst>
                  <a:ext uri="{FF2B5EF4-FFF2-40B4-BE49-F238E27FC236}">
                    <a16:creationId xmlns:a16="http://schemas.microsoft.com/office/drawing/2014/main" id="{8BBD08CD-AF95-1567-7348-ACB4F1B50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0670" y="9572258"/>
                <a:ext cx="3552494" cy="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20597EEF-5666-A659-67B5-5CA50F604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94912" y="9168221"/>
                <a:ext cx="2578100" cy="304800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925D05C0-C9B6-FC8B-A94B-3471E0E78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7306" y="9152184"/>
                <a:ext cx="190500" cy="215900"/>
              </a:xfrm>
              <a:prstGeom prst="rect">
                <a:avLst/>
              </a:prstGeom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4717FC89-252F-CFAA-E094-76FDFD663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9334" y="10560498"/>
                <a:ext cx="1944896" cy="262824"/>
              </a:xfrm>
              <a:prstGeom prst="rect">
                <a:avLst/>
              </a:prstGeom>
            </p:spPr>
          </p:pic>
        </p:grpSp>
        <p:sp>
          <p:nvSpPr>
            <p:cNvPr id="15" name="Flecha derecha 14">
              <a:extLst>
                <a:ext uri="{FF2B5EF4-FFF2-40B4-BE49-F238E27FC236}">
                  <a16:creationId xmlns:a16="http://schemas.microsoft.com/office/drawing/2014/main" id="{CACF78B4-A790-17FC-ADBF-F25B7A37524D}"/>
                </a:ext>
              </a:extLst>
            </p:cNvPr>
            <p:cNvSpPr/>
            <p:nvPr/>
          </p:nvSpPr>
          <p:spPr>
            <a:xfrm>
              <a:off x="12358788" y="6301771"/>
              <a:ext cx="1805915" cy="1212112"/>
            </a:xfrm>
            <a:prstGeom prst="rightArrow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BB5ADAD-CD60-F5C1-1880-3C2E817B28C0}"/>
                </a:ext>
              </a:extLst>
            </p:cNvPr>
            <p:cNvSpPr txBox="1"/>
            <p:nvPr/>
          </p:nvSpPr>
          <p:spPr>
            <a:xfrm rot="20616459">
              <a:off x="12596963" y="5664935"/>
              <a:ext cx="1096454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EHUSans" panose="02000503050000020004" pitchFamily="2" charset="0"/>
                  <a:sym typeface="Helvetica Neue"/>
                </a:rPr>
                <a:t>learn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514173F7-32B5-75D3-A830-9E8EFDB94C57}"/>
                </a:ext>
              </a:extLst>
            </p:cNvPr>
            <p:cNvGrpSpPr/>
            <p:nvPr/>
          </p:nvGrpSpPr>
          <p:grpSpPr>
            <a:xfrm>
              <a:off x="14560588" y="5774957"/>
              <a:ext cx="2166086" cy="2166086"/>
              <a:chOff x="7766598" y="4931929"/>
              <a:chExt cx="2166086" cy="2166086"/>
            </a:xfrm>
          </p:grpSpPr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5CD1351D-6D24-EB34-2C43-09987384C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6683" y="5498996"/>
                <a:ext cx="1805916" cy="1031952"/>
              </a:xfrm>
              <a:prstGeom prst="rect">
                <a:avLst/>
              </a:prstGeom>
              <a:effectLst>
                <a:softEdge rad="0"/>
              </a:effectLst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4D44BCEA-81D8-9E4D-D10C-5724E38E7310}"/>
                  </a:ext>
                </a:extLst>
              </p:cNvPr>
              <p:cNvSpPr/>
              <p:nvPr/>
            </p:nvSpPr>
            <p:spPr>
              <a:xfrm>
                <a:off x="7766598" y="4931929"/>
                <a:ext cx="2166086" cy="2166086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BD90BC0B-29A9-75B7-E632-C74F1B23F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893" y="6290380"/>
            <a:ext cx="5926192" cy="69719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20E635B0-4782-7E58-C6C0-94B4009BF271}"/>
              </a:ext>
            </a:extLst>
          </p:cNvPr>
          <p:cNvSpPr txBox="1"/>
          <p:nvPr/>
        </p:nvSpPr>
        <p:spPr>
          <a:xfrm>
            <a:off x="1555282" y="4546473"/>
            <a:ext cx="254236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Time</a:t>
            </a:r>
          </a:p>
        </p:txBody>
      </p:sp>
      <p:sp>
        <p:nvSpPr>
          <p:cNvPr id="25" name="Flecha derecha 24">
            <a:extLst>
              <a:ext uri="{FF2B5EF4-FFF2-40B4-BE49-F238E27FC236}">
                <a16:creationId xmlns:a16="http://schemas.microsoft.com/office/drawing/2014/main" id="{359FFFC5-0E71-3B99-5E59-7D8BB58A48C8}"/>
              </a:ext>
            </a:extLst>
          </p:cNvPr>
          <p:cNvSpPr/>
          <p:nvPr/>
        </p:nvSpPr>
        <p:spPr>
          <a:xfrm rot="5400000">
            <a:off x="-281142" y="8720407"/>
            <a:ext cx="6253315" cy="1390173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35CD8EE0-DF65-12F4-3E28-00D757105A43}"/>
              </a:ext>
            </a:extLst>
          </p:cNvPr>
          <p:cNvCxnSpPr>
            <a:cxnSpLocks/>
          </p:cNvCxnSpPr>
          <p:nvPr/>
        </p:nvCxnSpPr>
        <p:spPr>
          <a:xfrm>
            <a:off x="10500024" y="6604483"/>
            <a:ext cx="1572768" cy="0"/>
          </a:xfrm>
          <a:prstGeom prst="straightConnector1">
            <a:avLst/>
          </a:prstGeom>
          <a:noFill/>
          <a:ln w="1016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4" name="Grupo 23">
            <a:extLst>
              <a:ext uri="{FF2B5EF4-FFF2-40B4-BE49-F238E27FC236}">
                <a16:creationId xmlns:a16="http://schemas.microsoft.com/office/drawing/2014/main" id="{D090FD62-BA3D-7305-4999-150A9AA6F10F}"/>
              </a:ext>
            </a:extLst>
          </p:cNvPr>
          <p:cNvGrpSpPr/>
          <p:nvPr/>
        </p:nvGrpSpPr>
        <p:grpSpPr>
          <a:xfrm>
            <a:off x="13054439" y="5476608"/>
            <a:ext cx="2166086" cy="2166086"/>
            <a:chOff x="7766598" y="4931929"/>
            <a:chExt cx="2166086" cy="2166086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493D0A6C-F189-6DCB-955E-4AD151E64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6683" y="5498996"/>
              <a:ext cx="1805916" cy="1031952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3CE35A54-2572-B4B7-E0C6-86C4A78212E1}"/>
                </a:ext>
              </a:extLst>
            </p:cNvPr>
            <p:cNvSpPr/>
            <p:nvPr/>
          </p:nvSpPr>
          <p:spPr>
            <a:xfrm>
              <a:off x="7766598" y="4931929"/>
              <a:ext cx="2166086" cy="2166086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ED4E6476-9684-7C66-DD78-476E8512206A}"/>
              </a:ext>
            </a:extLst>
          </p:cNvPr>
          <p:cNvCxnSpPr>
            <a:cxnSpLocks/>
          </p:cNvCxnSpPr>
          <p:nvPr/>
        </p:nvCxnSpPr>
        <p:spPr>
          <a:xfrm>
            <a:off x="15633191" y="6604483"/>
            <a:ext cx="1572768" cy="0"/>
          </a:xfrm>
          <a:prstGeom prst="straightConnector1">
            <a:avLst/>
          </a:prstGeom>
          <a:noFill/>
          <a:ln w="1016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2B55CB6B-F593-C0AC-4D47-17E07E0E3E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9442" y="6399976"/>
            <a:ext cx="1490969" cy="477875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35BC5EAA-2424-D7D6-89CE-170AA8D83CDE}"/>
              </a:ext>
            </a:extLst>
          </p:cNvPr>
          <p:cNvSpPr/>
          <p:nvPr/>
        </p:nvSpPr>
        <p:spPr>
          <a:xfrm>
            <a:off x="3696522" y="5513184"/>
            <a:ext cx="6881170" cy="2166086"/>
          </a:xfrm>
          <a:prstGeom prst="ellipse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7AD2665-BB1B-0CCC-5023-4DEDBFED9398}"/>
              </a:ext>
            </a:extLst>
          </p:cNvPr>
          <p:cNvSpPr/>
          <p:nvPr/>
        </p:nvSpPr>
        <p:spPr>
          <a:xfrm>
            <a:off x="17696383" y="5775896"/>
            <a:ext cx="1960754" cy="1826890"/>
          </a:xfrm>
          <a:prstGeom prst="ellipse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A879123-6EA3-6911-3668-F12DCF3902C9}"/>
              </a:ext>
            </a:extLst>
          </p:cNvPr>
          <p:cNvCxnSpPr>
            <a:stCxn id="31" idx="4"/>
          </p:cNvCxnSpPr>
          <p:nvPr/>
        </p:nvCxnSpPr>
        <p:spPr>
          <a:xfrm>
            <a:off x="7137107" y="7679270"/>
            <a:ext cx="4148372" cy="25645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6239EAB8-6E0A-69FB-A585-439C8CE65E27}"/>
              </a:ext>
            </a:extLst>
          </p:cNvPr>
          <p:cNvCxnSpPr>
            <a:cxnSpLocks/>
            <a:stCxn id="33" idx="4"/>
          </p:cNvCxnSpPr>
          <p:nvPr/>
        </p:nvCxnSpPr>
        <p:spPr>
          <a:xfrm flipH="1">
            <a:off x="12965440" y="7602786"/>
            <a:ext cx="5711320" cy="25959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E9EDE108-7344-F288-1E0E-3BB29A15F715}"/>
              </a:ext>
            </a:extLst>
          </p:cNvPr>
          <p:cNvSpPr/>
          <p:nvPr/>
        </p:nvSpPr>
        <p:spPr>
          <a:xfrm>
            <a:off x="6542617" y="10198771"/>
            <a:ext cx="10884891" cy="2446560"/>
          </a:xfrm>
          <a:prstGeom prst="roundRect">
            <a:avLst/>
          </a:prstGeom>
          <a:solidFill>
            <a:srgbClr val="00B0F0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ea typeface="Helvetica Neue Medium"/>
                <a:cs typeface="Helvetica Neue Medium"/>
                <a:sym typeface="Helvetica Neue Medium"/>
              </a:rPr>
              <a:t>Update process</a:t>
            </a: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7408681E-96A7-EADF-5ABB-FD8445E51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413" y="8856796"/>
            <a:ext cx="5926192" cy="697199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85AD8B3E-5CCB-44BB-2805-22F9BDA36989}"/>
              </a:ext>
            </a:extLst>
          </p:cNvPr>
          <p:cNvCxnSpPr>
            <a:cxnSpLocks/>
          </p:cNvCxnSpPr>
          <p:nvPr/>
        </p:nvCxnSpPr>
        <p:spPr>
          <a:xfrm>
            <a:off x="10469544" y="9170899"/>
            <a:ext cx="1572768" cy="0"/>
          </a:xfrm>
          <a:prstGeom prst="straightConnector1">
            <a:avLst/>
          </a:prstGeom>
          <a:noFill/>
          <a:ln w="1016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3" name="Grupo 42">
            <a:extLst>
              <a:ext uri="{FF2B5EF4-FFF2-40B4-BE49-F238E27FC236}">
                <a16:creationId xmlns:a16="http://schemas.microsoft.com/office/drawing/2014/main" id="{BF3DD7AD-8992-63AC-B779-B4D9E9AAEC67}"/>
              </a:ext>
            </a:extLst>
          </p:cNvPr>
          <p:cNvGrpSpPr/>
          <p:nvPr/>
        </p:nvGrpSpPr>
        <p:grpSpPr>
          <a:xfrm>
            <a:off x="13023959" y="8043024"/>
            <a:ext cx="2166086" cy="2166086"/>
            <a:chOff x="7766598" y="4931929"/>
            <a:chExt cx="2166086" cy="2166086"/>
          </a:xfrm>
        </p:grpSpPr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FF18AC0D-8336-E4CB-8169-361F2DBBF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5056" y="5498996"/>
              <a:ext cx="1709170" cy="1031952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9569C10-7020-6E83-C673-2453ED5125CE}"/>
                </a:ext>
              </a:extLst>
            </p:cNvPr>
            <p:cNvSpPr/>
            <p:nvPr/>
          </p:nvSpPr>
          <p:spPr>
            <a:xfrm>
              <a:off x="7766598" y="4931929"/>
              <a:ext cx="2166086" cy="2166086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B09AA8F5-B7C5-5161-D5FE-53CC051F7EF0}"/>
              </a:ext>
            </a:extLst>
          </p:cNvPr>
          <p:cNvCxnSpPr>
            <a:cxnSpLocks/>
          </p:cNvCxnSpPr>
          <p:nvPr/>
        </p:nvCxnSpPr>
        <p:spPr>
          <a:xfrm>
            <a:off x="15602711" y="9170899"/>
            <a:ext cx="1572768" cy="0"/>
          </a:xfrm>
          <a:prstGeom prst="straightConnector1">
            <a:avLst/>
          </a:prstGeom>
          <a:noFill/>
          <a:ln w="1016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7" name="Imagen 46">
            <a:extLst>
              <a:ext uri="{FF2B5EF4-FFF2-40B4-BE49-F238E27FC236}">
                <a16:creationId xmlns:a16="http://schemas.microsoft.com/office/drawing/2014/main" id="{5407EC6D-0872-A23B-4E00-B951D19A7D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38962" y="8977299"/>
            <a:ext cx="1490969" cy="456061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6D6D0E54-5829-E970-9D22-1F07BBCA7030}"/>
              </a:ext>
            </a:extLst>
          </p:cNvPr>
          <p:cNvSpPr txBox="1"/>
          <p:nvPr/>
        </p:nvSpPr>
        <p:spPr>
          <a:xfrm>
            <a:off x="5602817" y="6957194"/>
            <a:ext cx="1554913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. . .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9D2B69C-BD51-66FE-7BD3-78B3CE68BD77}"/>
              </a:ext>
            </a:extLst>
          </p:cNvPr>
          <p:cNvSpPr txBox="1"/>
          <p:nvPr/>
        </p:nvSpPr>
        <p:spPr>
          <a:xfrm>
            <a:off x="9998178" y="6963561"/>
            <a:ext cx="1554913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. . 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93F5146-CEC1-EB7B-AC58-5B3DF5F815A1}"/>
              </a:ext>
            </a:extLst>
          </p:cNvPr>
          <p:cNvSpPr txBox="1"/>
          <p:nvPr/>
        </p:nvSpPr>
        <p:spPr>
          <a:xfrm>
            <a:off x="15738724" y="6886647"/>
            <a:ext cx="1554913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. . .</a:t>
            </a:r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97FEA38C-0457-05DB-D372-98D309D93A85}"/>
              </a:ext>
            </a:extLst>
          </p:cNvPr>
          <p:cNvGrpSpPr/>
          <p:nvPr/>
        </p:nvGrpSpPr>
        <p:grpSpPr>
          <a:xfrm>
            <a:off x="19429931" y="10389971"/>
            <a:ext cx="2041451" cy="3033929"/>
            <a:chOff x="20286921" y="10047070"/>
            <a:chExt cx="2041451" cy="3033929"/>
          </a:xfrm>
        </p:grpSpPr>
        <p:sp>
          <p:nvSpPr>
            <p:cNvPr id="55" name="Rectángulo redondeado 54">
              <a:extLst>
                <a:ext uri="{FF2B5EF4-FFF2-40B4-BE49-F238E27FC236}">
                  <a16:creationId xmlns:a16="http://schemas.microsoft.com/office/drawing/2014/main" id="{18392C39-2FA7-0E06-88FE-ADDB2AD284AC}"/>
                </a:ext>
              </a:extLst>
            </p:cNvPr>
            <p:cNvSpPr/>
            <p:nvPr/>
          </p:nvSpPr>
          <p:spPr>
            <a:xfrm>
              <a:off x="20286921" y="10866474"/>
              <a:ext cx="2041451" cy="2214525"/>
            </a:xfrm>
            <a:prstGeom prst="round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FDEE0318-2FE7-0333-18E0-F5B8E29CD907}"/>
                </a:ext>
              </a:extLst>
            </p:cNvPr>
            <p:cNvSpPr txBox="1"/>
            <p:nvPr/>
          </p:nvSpPr>
          <p:spPr>
            <a:xfrm>
              <a:off x="20286921" y="11274300"/>
              <a:ext cx="2041451" cy="143316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rm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EHUSans" panose="02000503050000020004" pitchFamily="2" charset="0"/>
                  <a:sym typeface="Helvetica Neue"/>
                </a:rPr>
                <a:t>Buffer</a:t>
              </a:r>
              <a:r>
                <a:rPr lang="en-US" dirty="0">
                  <a:solidFill>
                    <a:srgbClr val="000000"/>
                  </a:solidFill>
                  <a:latin typeface="EHUSans" panose="02000503050000020004" pitchFamily="2" charset="0"/>
                </a:rPr>
                <a:t> Novel Instances</a:t>
              </a:r>
              <a:endPara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endParaRPr>
            </a:p>
          </p:txBody>
        </p:sp>
        <p:sp>
          <p:nvSpPr>
            <p:cNvPr id="58" name="Triángulo 57">
              <a:extLst>
                <a:ext uri="{FF2B5EF4-FFF2-40B4-BE49-F238E27FC236}">
                  <a16:creationId xmlns:a16="http://schemas.microsoft.com/office/drawing/2014/main" id="{6D9B09DF-A8B9-FE34-5A0D-BF81305AAA33}"/>
                </a:ext>
              </a:extLst>
            </p:cNvPr>
            <p:cNvSpPr/>
            <p:nvPr/>
          </p:nvSpPr>
          <p:spPr>
            <a:xfrm rot="10800000">
              <a:off x="20837593" y="10047070"/>
              <a:ext cx="940105" cy="810435"/>
            </a:xfrm>
            <a:prstGeom prst="triangle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CAABC37D-F1A9-008E-AC5C-02B68C25B0EC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21307645" y="10047070"/>
              <a:ext cx="0" cy="8104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3" name="CuadroTexto 62">
            <a:extLst>
              <a:ext uri="{FF2B5EF4-FFF2-40B4-BE49-F238E27FC236}">
                <a16:creationId xmlns:a16="http://schemas.microsoft.com/office/drawing/2014/main" id="{3F41193C-B1C1-AD3D-E386-A7EEF99B8744}"/>
              </a:ext>
            </a:extLst>
          </p:cNvPr>
          <p:cNvSpPr txBox="1"/>
          <p:nvPr/>
        </p:nvSpPr>
        <p:spPr>
          <a:xfrm>
            <a:off x="15665103" y="5710564"/>
            <a:ext cx="168315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Predicts</a:t>
            </a:r>
          </a:p>
        </p:txBody>
      </p:sp>
      <p:sp>
        <p:nvSpPr>
          <p:cNvPr id="262" name="Rectángulo 261">
            <a:extLst>
              <a:ext uri="{FF2B5EF4-FFF2-40B4-BE49-F238E27FC236}">
                <a16:creationId xmlns:a16="http://schemas.microsoft.com/office/drawing/2014/main" id="{77160E2A-ED33-54C2-4B7D-3911002FCD2C}"/>
              </a:ext>
            </a:extLst>
          </p:cNvPr>
          <p:cNvSpPr/>
          <p:nvPr/>
        </p:nvSpPr>
        <p:spPr>
          <a:xfrm rot="16200000">
            <a:off x="-2467521" y="8665849"/>
            <a:ext cx="6881171" cy="933589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rgbClr val="000000"/>
                </a:solidFill>
                <a:latin typeface="EHUSans" panose="02000503050000020004" pitchFamily="2" charset="0"/>
                <a:ea typeface="Helvetica Neue Medium"/>
                <a:cs typeface="Helvetica Neue Medium"/>
                <a:sym typeface="Helvetica Neue Medium"/>
              </a:rPr>
              <a:t>ONLINE PHASE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EHUSans" panose="02000503050000020004" pitchFamily="2" charset="0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7 -1.48148E-6 L -0.34681 -0.233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79" y="-116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7 0.04838 C 0.02364 0.11922 0.0666 0.19017 0.13158 0.19248 C 0.19655 0.1948 0.30267 0.06378 0.37051 0.06227 C 0.43841 0.06077 0.50222 0.16042 0.5388 0.18322 " pathEditMode="relative" rAng="0" ptsTypes="AAAA">
                                      <p:cBhvr>
                                        <p:cTn id="11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4" y="7199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/>
      <p:bldP spid="25" grpId="0" animBg="1"/>
      <p:bldP spid="31" grpId="0" animBg="1"/>
      <p:bldP spid="31" grpId="1" animBg="1"/>
      <p:bldP spid="33" grpId="0" animBg="1"/>
      <p:bldP spid="33" grpId="1" animBg="1"/>
      <p:bldP spid="39" grpId="0" animBg="1"/>
      <p:bldP spid="39" grpId="1" animBg="1"/>
      <p:bldP spid="48" grpId="0"/>
      <p:bldP spid="49" grpId="0"/>
      <p:bldP spid="50" grpId="0"/>
      <p:bldP spid="63" grpId="0"/>
      <p:bldP spid="2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60BF9852-9878-6066-D1EC-E0D23837CD48}"/>
              </a:ext>
            </a:extLst>
          </p:cNvPr>
          <p:cNvSpPr/>
          <p:nvPr/>
        </p:nvSpPr>
        <p:spPr>
          <a:xfrm>
            <a:off x="5686703" y="5932883"/>
            <a:ext cx="2041451" cy="221452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0AB1021E-CBBC-9896-FDFB-B159A7DD357D}"/>
              </a:ext>
            </a:extLst>
          </p:cNvPr>
          <p:cNvSpPr/>
          <p:nvPr/>
        </p:nvSpPr>
        <p:spPr>
          <a:xfrm>
            <a:off x="5686703" y="5932882"/>
            <a:ext cx="2041451" cy="2214525"/>
          </a:xfrm>
          <a:prstGeom prst="roundRect">
            <a:avLst/>
          </a:prstGeom>
          <a:solidFill>
            <a:srgbClr val="FFC000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C0DE597-EEAF-4CA2-393C-8B6AD9F57B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27</a:t>
            </a:fld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6F840A-9127-67ED-38B1-BD4AB73C141A}"/>
              </a:ext>
            </a:extLst>
          </p:cNvPr>
          <p:cNvSpPr txBox="1"/>
          <p:nvPr/>
        </p:nvSpPr>
        <p:spPr>
          <a:xfrm>
            <a:off x="5686703" y="6340709"/>
            <a:ext cx="2041451" cy="1433163"/>
          </a:xfrm>
          <a:prstGeom prst="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Buffer</a:t>
            </a:r>
            <a:r>
              <a:rPr lang="en-US" dirty="0">
                <a:solidFill>
                  <a:srgbClr val="000000"/>
                </a:solidFill>
                <a:latin typeface="EHUSans" panose="02000503050000020004" pitchFamily="2" charset="0"/>
              </a:rPr>
              <a:t> Novel Instances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EHUSans" panose="02000503050000020004" pitchFamily="2" charset="0"/>
              <a:sym typeface="Helvetica Neue"/>
            </a:endParaRPr>
          </a:p>
        </p:txBody>
      </p:sp>
      <p:sp>
        <p:nvSpPr>
          <p:cNvPr id="14" name="Triángulo 13">
            <a:extLst>
              <a:ext uri="{FF2B5EF4-FFF2-40B4-BE49-F238E27FC236}">
                <a16:creationId xmlns:a16="http://schemas.microsoft.com/office/drawing/2014/main" id="{487CA2E8-4487-C354-454F-545F87976AEB}"/>
              </a:ext>
            </a:extLst>
          </p:cNvPr>
          <p:cNvSpPr/>
          <p:nvPr/>
        </p:nvSpPr>
        <p:spPr>
          <a:xfrm rot="10800000">
            <a:off x="6237375" y="5113479"/>
            <a:ext cx="940105" cy="810435"/>
          </a:xfrm>
          <a:prstGeom prst="triangle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3355406-FD7F-BFA2-A191-0996BC2B4C97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707427" y="5113479"/>
            <a:ext cx="0" cy="81043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General Flowchart of SND">
            <a:extLst>
              <a:ext uri="{FF2B5EF4-FFF2-40B4-BE49-F238E27FC236}">
                <a16:creationId xmlns:a16="http://schemas.microsoft.com/office/drawing/2014/main" id="{EB9D3A87-A3D9-F3CC-7735-9A76BC41580B}"/>
              </a:ext>
            </a:extLst>
          </p:cNvPr>
          <p:cNvSpPr txBox="1">
            <a:spLocks/>
          </p:cNvSpPr>
          <p:nvPr/>
        </p:nvSpPr>
        <p:spPr>
          <a:xfrm>
            <a:off x="1206500" y="2921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s-ES">
                <a:latin typeface="EHUSans" panose="02000503050000020004" pitchFamily="2" charset="0"/>
              </a:rPr>
              <a:t>General Flowchart of SND</a:t>
            </a:r>
            <a:endParaRPr lang="es-ES" dirty="0">
              <a:latin typeface="EHUSans" panose="02000503050000020004" pitchFamily="2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D41F990-1E74-FB77-88EC-E0D7E7EEAC1E}"/>
              </a:ext>
            </a:extLst>
          </p:cNvPr>
          <p:cNvSpPr/>
          <p:nvPr/>
        </p:nvSpPr>
        <p:spPr>
          <a:xfrm>
            <a:off x="846983" y="1917571"/>
            <a:ext cx="6881171" cy="933589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>
                <a:solidFill>
                  <a:srgbClr val="000000"/>
                </a:solidFill>
                <a:latin typeface="EHUSans" panose="02000503050000020004" pitchFamily="2" charset="0"/>
                <a:ea typeface="Helvetica Neue Medium"/>
                <a:cs typeface="Helvetica Neue Medium"/>
                <a:sym typeface="Helvetica Neue Medium"/>
              </a:rPr>
              <a:t>ONLINE PHASE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EHUSans" panose="02000503050000020004" pitchFamily="2" charset="0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02FB4CDD-380F-B565-7649-90E3ED8438AE}"/>
              </a:ext>
            </a:extLst>
          </p:cNvPr>
          <p:cNvSpPr/>
          <p:nvPr/>
        </p:nvSpPr>
        <p:spPr>
          <a:xfrm>
            <a:off x="8548577" y="6528391"/>
            <a:ext cx="3821427" cy="1084521"/>
          </a:xfrm>
          <a:prstGeom prst="rightArrow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E04CE08-F472-6550-933E-6865BD38B404}"/>
              </a:ext>
            </a:extLst>
          </p:cNvPr>
          <p:cNvSpPr/>
          <p:nvPr/>
        </p:nvSpPr>
        <p:spPr>
          <a:xfrm>
            <a:off x="9106639" y="5096251"/>
            <a:ext cx="2391817" cy="1275574"/>
          </a:xfrm>
          <a:prstGeom prst="rect">
            <a:avLst/>
          </a:prstGeom>
          <a:noFill/>
          <a:ln w="381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rm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000000"/>
                </a:solidFill>
                <a:latin typeface="EHUSans" panose="02000503050000020004" pitchFamily="2" charset="0"/>
                <a:ea typeface="Helvetica Neue Medium"/>
                <a:cs typeface="Helvetica Neue Medium"/>
                <a:sym typeface="Helvetica Neue Medium"/>
              </a:rPr>
              <a:t>UPDATE PROCESS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EHUSans" panose="02000503050000020004" pitchFamily="2" charset="0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68D1842F-BC74-F679-565E-6E8BBE2A5BC2}"/>
              </a:ext>
            </a:extLst>
          </p:cNvPr>
          <p:cNvGrpSpPr/>
          <p:nvPr/>
        </p:nvGrpSpPr>
        <p:grpSpPr>
          <a:xfrm>
            <a:off x="16281957" y="4013208"/>
            <a:ext cx="2166086" cy="2166086"/>
            <a:chOff x="7766598" y="4931929"/>
            <a:chExt cx="2166086" cy="2166086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BB0B0B6A-7982-1AFE-6519-E9DF7787C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95056" y="5678899"/>
              <a:ext cx="1709170" cy="672145"/>
            </a:xfrm>
            <a:prstGeom prst="rect">
              <a:avLst/>
            </a:prstGeom>
            <a:effectLst>
              <a:softEdge rad="0"/>
            </a:effectLst>
          </p:spPr>
        </p:pic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1F69AF7-E5D6-DF31-FAB4-B109032E1EC7}"/>
                </a:ext>
              </a:extLst>
            </p:cNvPr>
            <p:cNvSpPr/>
            <p:nvPr/>
          </p:nvSpPr>
          <p:spPr>
            <a:xfrm>
              <a:off x="7766598" y="4931929"/>
              <a:ext cx="2166086" cy="2166086"/>
            </a:xfrm>
            <a:prstGeom prst="ellipse">
              <a:avLst/>
            </a:prstGeom>
            <a:noFill/>
            <a:ln w="127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682376A-6B1C-8318-77A6-6982800431EF}"/>
              </a:ext>
            </a:extLst>
          </p:cNvPr>
          <p:cNvSpPr txBox="1"/>
          <p:nvPr/>
        </p:nvSpPr>
        <p:spPr>
          <a:xfrm>
            <a:off x="15798866" y="3093243"/>
            <a:ext cx="313226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Updated model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9F3C0944-ADD2-0087-ED46-3DAF91A8F1AC}"/>
              </a:ext>
            </a:extLst>
          </p:cNvPr>
          <p:cNvSpPr/>
          <p:nvPr/>
        </p:nvSpPr>
        <p:spPr>
          <a:xfrm>
            <a:off x="13696767" y="7928928"/>
            <a:ext cx="7336465" cy="2423781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Predictions of buffered instances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Cruz 30">
            <a:extLst>
              <a:ext uri="{FF2B5EF4-FFF2-40B4-BE49-F238E27FC236}">
                <a16:creationId xmlns:a16="http://schemas.microsoft.com/office/drawing/2014/main" id="{97A11486-5C9D-8049-E37D-F148A7C093F0}"/>
              </a:ext>
            </a:extLst>
          </p:cNvPr>
          <p:cNvSpPr/>
          <p:nvPr/>
        </p:nvSpPr>
        <p:spPr>
          <a:xfrm>
            <a:off x="16767803" y="6382187"/>
            <a:ext cx="1194394" cy="1194394"/>
          </a:xfrm>
          <a:prstGeom prst="plus">
            <a:avLst>
              <a:gd name="adj" fmla="val 39243"/>
            </a:avLst>
          </a:prstGeom>
          <a:solidFill>
            <a:schemeClr val="accent1"/>
          </a:solidFill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A59DE241-6896-025A-05DA-5FD2C1A11A6A}"/>
              </a:ext>
            </a:extLst>
          </p:cNvPr>
          <p:cNvSpPr/>
          <p:nvPr/>
        </p:nvSpPr>
        <p:spPr>
          <a:xfrm>
            <a:off x="12885546" y="2630777"/>
            <a:ext cx="8958908" cy="8184398"/>
          </a:xfrm>
          <a:prstGeom prst="roundRect">
            <a:avLst/>
          </a:prstGeom>
          <a:noFill/>
          <a:ln w="12700" cap="flat">
            <a:solidFill>
              <a:srgbClr val="0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11552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9" grpId="0" animBg="1"/>
      <p:bldP spid="20" grpId="0" animBg="1"/>
      <p:bldP spid="25" grpId="0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Literature Approaches for SND"/>
          <p:cNvSpPr txBox="1">
            <a:spLocks noGrp="1"/>
          </p:cNvSpPr>
          <p:nvPr>
            <p:ph type="title"/>
          </p:nvPr>
        </p:nvSpPr>
        <p:spPr>
          <a:xfrm>
            <a:off x="1206500" y="393700"/>
            <a:ext cx="21971000" cy="1434949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>
                <a:latin typeface="EHUSans" panose="02000503050000020004" pitchFamily="2" charset="0"/>
              </a:rPr>
              <a:t>Literature Approaches for SND</a:t>
            </a:r>
          </a:p>
        </p:txBody>
      </p:sp>
      <p:sp>
        <p:nvSpPr>
          <p:cNvPr id="242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43" name="Faria, E. R., et. al. (2016). MINAS: multiclass learning algorithm for novelty detection in data streams.…"/>
          <p:cNvSpPr/>
          <p:nvPr/>
        </p:nvSpPr>
        <p:spPr>
          <a:xfrm>
            <a:off x="1238250" y="1928324"/>
            <a:ext cx="21907500" cy="1788502"/>
          </a:xfrm>
          <a:prstGeom prst="rect">
            <a:avLst/>
          </a:prstGeom>
          <a:ln w="63500">
            <a:solidFill>
              <a:srgbClr val="2B3A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 err="1"/>
              <a:t>Faria</a:t>
            </a:r>
            <a:r>
              <a:rPr dirty="0"/>
              <a:t>, E. R., et. al. (2016). </a:t>
            </a:r>
            <a:r>
              <a:rPr b="1" dirty="0">
                <a:sym typeface="Helvetica Neue"/>
              </a:rPr>
              <a:t>MINAS</a:t>
            </a:r>
            <a:r>
              <a:rPr dirty="0"/>
              <a:t>: multiclass learning algorithm for novelty detection in data streams.</a:t>
            </a:r>
          </a:p>
          <a:p>
            <a:pPr defTabSz="825500"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 </a:t>
            </a:r>
            <a:r>
              <a:rPr i="1" dirty="0">
                <a:sym typeface="Helvetica Neue"/>
              </a:rPr>
              <a:t>Data Mining and Knowledge Discovery</a:t>
            </a:r>
            <a:r>
              <a:rPr dirty="0"/>
              <a:t>, </a:t>
            </a:r>
            <a:r>
              <a:rPr i="1" dirty="0">
                <a:sym typeface="Helvetica Neue"/>
              </a:rPr>
              <a:t>30</a:t>
            </a:r>
            <a:r>
              <a:rPr dirty="0"/>
              <a:t>(3), 640–680.</a:t>
            </a:r>
          </a:p>
        </p:txBody>
      </p:sp>
      <p:sp>
        <p:nvSpPr>
          <p:cNvPr id="244" name="Based on joining multiple Clusters…"/>
          <p:cNvSpPr txBox="1"/>
          <p:nvPr/>
        </p:nvSpPr>
        <p:spPr>
          <a:xfrm>
            <a:off x="12315596" y="6459246"/>
            <a:ext cx="10783622" cy="391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 dirty="0">
                <a:latin typeface="EHUSans" panose="02000503050000020004" pitchFamily="2" charset="0"/>
              </a:rPr>
              <a:t>Based on joining multiple Clusters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 dirty="0">
                <a:latin typeface="EHUSans" panose="02000503050000020004" pitchFamily="2" charset="0"/>
              </a:rPr>
              <a:t>K-Means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rPr dirty="0">
                <a:latin typeface="EHUSans" panose="02000503050000020004" pitchFamily="2" charset="0"/>
              </a:rPr>
              <a:t>Prediction requires many Euclidean Distances</a:t>
            </a:r>
          </a:p>
        </p:txBody>
      </p:sp>
      <p:grpSp>
        <p:nvGrpSpPr>
          <p:cNvPr id="311" name="Agrupar"/>
          <p:cNvGrpSpPr/>
          <p:nvPr/>
        </p:nvGrpSpPr>
        <p:grpSpPr>
          <a:xfrm>
            <a:off x="2239285" y="5261531"/>
            <a:ext cx="9869752" cy="6306513"/>
            <a:chOff x="0" y="0"/>
            <a:chExt cx="9869750" cy="6306512"/>
          </a:xfrm>
        </p:grpSpPr>
        <p:sp>
          <p:nvSpPr>
            <p:cNvPr id="245" name="Línea"/>
            <p:cNvSpPr/>
            <p:nvPr/>
          </p:nvSpPr>
          <p:spPr>
            <a:xfrm flipV="1">
              <a:off x="255266" y="223012"/>
              <a:ext cx="1" cy="608350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6" name="Línea"/>
            <p:cNvSpPr/>
            <p:nvPr/>
          </p:nvSpPr>
          <p:spPr>
            <a:xfrm>
              <a:off x="0" y="6114021"/>
              <a:ext cx="850397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47" name="Círculo"/>
            <p:cNvSpPr/>
            <p:nvPr/>
          </p:nvSpPr>
          <p:spPr>
            <a:xfrm>
              <a:off x="1098794" y="4682251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8" name="Círculo"/>
            <p:cNvSpPr/>
            <p:nvPr/>
          </p:nvSpPr>
          <p:spPr>
            <a:xfrm>
              <a:off x="1315275" y="4153729"/>
              <a:ext cx="313525" cy="313524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9" name="Círculo"/>
            <p:cNvSpPr/>
            <p:nvPr/>
          </p:nvSpPr>
          <p:spPr>
            <a:xfrm>
              <a:off x="1472037" y="5055494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0" name="Círculo"/>
            <p:cNvSpPr/>
            <p:nvPr/>
          </p:nvSpPr>
          <p:spPr>
            <a:xfrm>
              <a:off x="1658659" y="4682251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1" name="Círculo"/>
            <p:cNvSpPr/>
            <p:nvPr/>
          </p:nvSpPr>
          <p:spPr>
            <a:xfrm>
              <a:off x="2039366" y="4153729"/>
              <a:ext cx="313525" cy="313524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2" name="Círculo"/>
            <p:cNvSpPr/>
            <p:nvPr/>
          </p:nvSpPr>
          <p:spPr>
            <a:xfrm>
              <a:off x="1658659" y="4044748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3" name="Círculo"/>
            <p:cNvSpPr/>
            <p:nvPr/>
          </p:nvSpPr>
          <p:spPr>
            <a:xfrm>
              <a:off x="1845280" y="3586400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4" name="Círculo"/>
            <p:cNvSpPr/>
            <p:nvPr/>
          </p:nvSpPr>
          <p:spPr>
            <a:xfrm>
              <a:off x="2375285" y="3764073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5" name="Círculo"/>
            <p:cNvSpPr/>
            <p:nvPr/>
          </p:nvSpPr>
          <p:spPr>
            <a:xfrm>
              <a:off x="2039366" y="4683733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6" name="Círculo"/>
            <p:cNvSpPr/>
            <p:nvPr/>
          </p:nvSpPr>
          <p:spPr>
            <a:xfrm>
              <a:off x="2763457" y="4683733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7" name="Círculo"/>
            <p:cNvSpPr/>
            <p:nvPr/>
          </p:nvSpPr>
          <p:spPr>
            <a:xfrm>
              <a:off x="2382749" y="4574752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8" name="Círculo"/>
            <p:cNvSpPr/>
            <p:nvPr/>
          </p:nvSpPr>
          <p:spPr>
            <a:xfrm>
              <a:off x="2569371" y="4116404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9" name="Círculo"/>
            <p:cNvSpPr/>
            <p:nvPr/>
          </p:nvSpPr>
          <p:spPr>
            <a:xfrm>
              <a:off x="3099375" y="4294078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0" name="Círculo"/>
            <p:cNvSpPr/>
            <p:nvPr/>
          </p:nvSpPr>
          <p:spPr>
            <a:xfrm>
              <a:off x="3368111" y="4577742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1" name="Círculo"/>
            <p:cNvSpPr/>
            <p:nvPr/>
          </p:nvSpPr>
          <p:spPr>
            <a:xfrm>
              <a:off x="4092201" y="4577742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2" name="Círculo"/>
            <p:cNvSpPr/>
            <p:nvPr/>
          </p:nvSpPr>
          <p:spPr>
            <a:xfrm>
              <a:off x="3711494" y="4468762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3" name="Círculo"/>
            <p:cNvSpPr/>
            <p:nvPr/>
          </p:nvSpPr>
          <p:spPr>
            <a:xfrm>
              <a:off x="3898115" y="4010414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4" name="Círculo"/>
            <p:cNvSpPr/>
            <p:nvPr/>
          </p:nvSpPr>
          <p:spPr>
            <a:xfrm>
              <a:off x="4428120" y="4188088"/>
              <a:ext cx="313524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5" name="Círculo"/>
            <p:cNvSpPr/>
            <p:nvPr/>
          </p:nvSpPr>
          <p:spPr>
            <a:xfrm>
              <a:off x="2838106" y="3870064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6" name="Círculo"/>
            <p:cNvSpPr/>
            <p:nvPr/>
          </p:nvSpPr>
          <p:spPr>
            <a:xfrm>
              <a:off x="3562197" y="3870064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7" name="Círculo"/>
            <p:cNvSpPr/>
            <p:nvPr/>
          </p:nvSpPr>
          <p:spPr>
            <a:xfrm>
              <a:off x="3181489" y="3761083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8" name="Círculo"/>
            <p:cNvSpPr/>
            <p:nvPr/>
          </p:nvSpPr>
          <p:spPr>
            <a:xfrm>
              <a:off x="3368111" y="3302736"/>
              <a:ext cx="313525" cy="313524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9" name="Círculo"/>
            <p:cNvSpPr/>
            <p:nvPr/>
          </p:nvSpPr>
          <p:spPr>
            <a:xfrm>
              <a:off x="3898115" y="3480410"/>
              <a:ext cx="313525" cy="313525"/>
            </a:xfrm>
            <a:prstGeom prst="ellipse">
              <a:avLst/>
            </a:prstGeom>
            <a:solidFill>
              <a:srgbClr val="496A8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0" name="Círculo"/>
            <p:cNvSpPr/>
            <p:nvPr/>
          </p:nvSpPr>
          <p:spPr>
            <a:xfrm>
              <a:off x="3099375" y="2117306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1" name="Círculo"/>
            <p:cNvSpPr/>
            <p:nvPr/>
          </p:nvSpPr>
          <p:spPr>
            <a:xfrm>
              <a:off x="3315856" y="1588783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2" name="Círculo"/>
            <p:cNvSpPr/>
            <p:nvPr/>
          </p:nvSpPr>
          <p:spPr>
            <a:xfrm>
              <a:off x="3472618" y="2490549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3" name="Círculo"/>
            <p:cNvSpPr/>
            <p:nvPr/>
          </p:nvSpPr>
          <p:spPr>
            <a:xfrm>
              <a:off x="3659240" y="2117306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4" name="Círculo"/>
            <p:cNvSpPr/>
            <p:nvPr/>
          </p:nvSpPr>
          <p:spPr>
            <a:xfrm>
              <a:off x="4039947" y="1588783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5" name="Círculo"/>
            <p:cNvSpPr/>
            <p:nvPr/>
          </p:nvSpPr>
          <p:spPr>
            <a:xfrm>
              <a:off x="3659240" y="1479803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6" name="Círculo"/>
            <p:cNvSpPr/>
            <p:nvPr/>
          </p:nvSpPr>
          <p:spPr>
            <a:xfrm>
              <a:off x="3845862" y="1021455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7" name="Círculo"/>
            <p:cNvSpPr/>
            <p:nvPr/>
          </p:nvSpPr>
          <p:spPr>
            <a:xfrm>
              <a:off x="4375866" y="1199129"/>
              <a:ext cx="313525" cy="313524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8" name="Círculo"/>
            <p:cNvSpPr/>
            <p:nvPr/>
          </p:nvSpPr>
          <p:spPr>
            <a:xfrm>
              <a:off x="4375866" y="2518172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9" name="Círculo"/>
            <p:cNvSpPr/>
            <p:nvPr/>
          </p:nvSpPr>
          <p:spPr>
            <a:xfrm>
              <a:off x="4764038" y="2118788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0" name="Círculo"/>
            <p:cNvSpPr/>
            <p:nvPr/>
          </p:nvSpPr>
          <p:spPr>
            <a:xfrm>
              <a:off x="4383331" y="2009807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1" name="Círculo"/>
            <p:cNvSpPr/>
            <p:nvPr/>
          </p:nvSpPr>
          <p:spPr>
            <a:xfrm>
              <a:off x="4569952" y="1551460"/>
              <a:ext cx="313525" cy="313524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2" name="Círculo"/>
            <p:cNvSpPr/>
            <p:nvPr/>
          </p:nvSpPr>
          <p:spPr>
            <a:xfrm>
              <a:off x="5099956" y="1729133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3" name="Círculo"/>
            <p:cNvSpPr/>
            <p:nvPr/>
          </p:nvSpPr>
          <p:spPr>
            <a:xfrm>
              <a:off x="5368692" y="2490549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4" name="Círculo"/>
            <p:cNvSpPr/>
            <p:nvPr/>
          </p:nvSpPr>
          <p:spPr>
            <a:xfrm>
              <a:off x="5898697" y="2502514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5" name="Círculo"/>
            <p:cNvSpPr/>
            <p:nvPr/>
          </p:nvSpPr>
          <p:spPr>
            <a:xfrm>
              <a:off x="5368692" y="2117306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6" name="Círculo"/>
            <p:cNvSpPr/>
            <p:nvPr/>
          </p:nvSpPr>
          <p:spPr>
            <a:xfrm>
              <a:off x="5764329" y="2878721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7" name="Círculo"/>
            <p:cNvSpPr/>
            <p:nvPr/>
          </p:nvSpPr>
          <p:spPr>
            <a:xfrm>
              <a:off x="4980518" y="2490549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8" name="Círculo"/>
            <p:cNvSpPr/>
            <p:nvPr/>
          </p:nvSpPr>
          <p:spPr>
            <a:xfrm>
              <a:off x="4838687" y="1305119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89" name="Círculo"/>
            <p:cNvSpPr/>
            <p:nvPr/>
          </p:nvSpPr>
          <p:spPr>
            <a:xfrm>
              <a:off x="5562779" y="1305119"/>
              <a:ext cx="313524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0" name="Círculo"/>
            <p:cNvSpPr/>
            <p:nvPr/>
          </p:nvSpPr>
          <p:spPr>
            <a:xfrm>
              <a:off x="5182070" y="1196139"/>
              <a:ext cx="313525" cy="313524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1" name="Círculo"/>
            <p:cNvSpPr/>
            <p:nvPr/>
          </p:nvSpPr>
          <p:spPr>
            <a:xfrm>
              <a:off x="2748527" y="1741072"/>
              <a:ext cx="313525" cy="313524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2" name="Círculo"/>
            <p:cNvSpPr/>
            <p:nvPr/>
          </p:nvSpPr>
          <p:spPr>
            <a:xfrm>
              <a:off x="5898697" y="1745545"/>
              <a:ext cx="313525" cy="313525"/>
            </a:xfrm>
            <a:prstGeom prst="ellipse">
              <a:avLst/>
            </a:prstGeom>
            <a:solidFill>
              <a:srgbClr val="F3C178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3" name="Círculo"/>
            <p:cNvSpPr/>
            <p:nvPr/>
          </p:nvSpPr>
          <p:spPr>
            <a:xfrm>
              <a:off x="1018548" y="4407918"/>
              <a:ext cx="1041348" cy="1041348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4" name="Círculo"/>
            <p:cNvSpPr/>
            <p:nvPr/>
          </p:nvSpPr>
          <p:spPr>
            <a:xfrm>
              <a:off x="2082289" y="4408659"/>
              <a:ext cx="780079" cy="780078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5" name="Círculo"/>
            <p:cNvSpPr/>
            <p:nvPr/>
          </p:nvSpPr>
          <p:spPr>
            <a:xfrm>
              <a:off x="1612003" y="3777137"/>
              <a:ext cx="780078" cy="780078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6" name="Círculo"/>
            <p:cNvSpPr/>
            <p:nvPr/>
          </p:nvSpPr>
          <p:spPr>
            <a:xfrm>
              <a:off x="2392080" y="3625590"/>
              <a:ext cx="780079" cy="780078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7" name="Círculo"/>
            <p:cNvSpPr/>
            <p:nvPr/>
          </p:nvSpPr>
          <p:spPr>
            <a:xfrm>
              <a:off x="2847437" y="4319081"/>
              <a:ext cx="780078" cy="780078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8" name="Círculo"/>
            <p:cNvSpPr/>
            <p:nvPr/>
          </p:nvSpPr>
          <p:spPr>
            <a:xfrm>
              <a:off x="3187088" y="3330729"/>
              <a:ext cx="1063743" cy="1063743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99" name="Círculo"/>
            <p:cNvSpPr/>
            <p:nvPr/>
          </p:nvSpPr>
          <p:spPr>
            <a:xfrm>
              <a:off x="1268620" y="4108582"/>
              <a:ext cx="332187" cy="332187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0" name="Círculo"/>
            <p:cNvSpPr/>
            <p:nvPr/>
          </p:nvSpPr>
          <p:spPr>
            <a:xfrm>
              <a:off x="3657373" y="4332528"/>
              <a:ext cx="780078" cy="780078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1" name="Círculo"/>
            <p:cNvSpPr/>
            <p:nvPr/>
          </p:nvSpPr>
          <p:spPr>
            <a:xfrm>
              <a:off x="4221712" y="3883128"/>
              <a:ext cx="636763" cy="636763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2" name="Círculo"/>
            <p:cNvSpPr/>
            <p:nvPr/>
          </p:nvSpPr>
          <p:spPr>
            <a:xfrm>
              <a:off x="3422402" y="844336"/>
              <a:ext cx="898604" cy="898604"/>
            </a:xfrm>
            <a:prstGeom prst="ellipse">
              <a:avLst/>
            </a:prstGeom>
            <a:noFill/>
            <a:ln w="38100" cap="flat">
              <a:solidFill>
                <a:srgbClr val="6699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3" name="Círculo"/>
            <p:cNvSpPr/>
            <p:nvPr/>
          </p:nvSpPr>
          <p:spPr>
            <a:xfrm>
              <a:off x="2615258" y="1518250"/>
              <a:ext cx="1329513" cy="1329513"/>
            </a:xfrm>
            <a:prstGeom prst="ellipse">
              <a:avLst/>
            </a:prstGeom>
            <a:noFill/>
            <a:ln w="38100" cap="flat">
              <a:solidFill>
                <a:srgbClr val="6699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Círculo"/>
            <p:cNvSpPr/>
            <p:nvPr/>
          </p:nvSpPr>
          <p:spPr>
            <a:xfrm>
              <a:off x="3941097" y="1518250"/>
              <a:ext cx="1198052" cy="1198051"/>
            </a:xfrm>
            <a:prstGeom prst="ellipse">
              <a:avLst/>
            </a:prstGeom>
            <a:noFill/>
            <a:ln w="38100" cap="flat">
              <a:solidFill>
                <a:srgbClr val="6699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5" name="Círculo"/>
            <p:cNvSpPr/>
            <p:nvPr/>
          </p:nvSpPr>
          <p:spPr>
            <a:xfrm>
              <a:off x="4352347" y="859835"/>
              <a:ext cx="636763" cy="636764"/>
            </a:xfrm>
            <a:prstGeom prst="ellipse">
              <a:avLst/>
            </a:prstGeom>
            <a:noFill/>
            <a:ln w="38100" cap="flat">
              <a:solidFill>
                <a:srgbClr val="6699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6" name="Círculo"/>
            <p:cNvSpPr/>
            <p:nvPr/>
          </p:nvSpPr>
          <p:spPr>
            <a:xfrm>
              <a:off x="4926399" y="1143499"/>
              <a:ext cx="636764" cy="636764"/>
            </a:xfrm>
            <a:prstGeom prst="ellipse">
              <a:avLst/>
            </a:prstGeom>
            <a:noFill/>
            <a:ln w="38100" cap="flat">
              <a:solidFill>
                <a:srgbClr val="6699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7" name="Círculo"/>
            <p:cNvSpPr/>
            <p:nvPr/>
          </p:nvSpPr>
          <p:spPr>
            <a:xfrm>
              <a:off x="5165274" y="1754135"/>
              <a:ext cx="1511635" cy="1511636"/>
            </a:xfrm>
            <a:prstGeom prst="ellipse">
              <a:avLst/>
            </a:prstGeom>
            <a:noFill/>
            <a:ln w="38100" cap="flat">
              <a:solidFill>
                <a:srgbClr val="6699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8" name="Círculo"/>
            <p:cNvSpPr/>
            <p:nvPr/>
          </p:nvSpPr>
          <p:spPr>
            <a:xfrm>
              <a:off x="5553447" y="1143499"/>
              <a:ext cx="636764" cy="636764"/>
            </a:xfrm>
            <a:prstGeom prst="ellipse">
              <a:avLst/>
            </a:prstGeom>
            <a:noFill/>
            <a:ln w="38100" cap="flat">
              <a:solidFill>
                <a:srgbClr val="66999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9" name="Class 1"/>
            <p:cNvSpPr txBox="1"/>
            <p:nvPr/>
          </p:nvSpPr>
          <p:spPr>
            <a:xfrm>
              <a:off x="4808828" y="4574752"/>
              <a:ext cx="3137480" cy="1187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r>
                <a:t>Class 1</a:t>
              </a:r>
            </a:p>
          </p:txBody>
        </p:sp>
        <p:sp>
          <p:nvSpPr>
            <p:cNvPr id="310" name="Class 2"/>
            <p:cNvSpPr txBox="1"/>
            <p:nvPr/>
          </p:nvSpPr>
          <p:spPr>
            <a:xfrm>
              <a:off x="6732272" y="0"/>
              <a:ext cx="3137479" cy="11879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lvl1pPr>
            </a:lstStyle>
            <a:p>
              <a:r>
                <a:t>Class 2</a:t>
              </a:r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Literature Approaches for SND"/>
          <p:cNvSpPr txBox="1">
            <a:spLocks noGrp="1"/>
          </p:cNvSpPr>
          <p:nvPr>
            <p:ph type="title"/>
          </p:nvPr>
        </p:nvSpPr>
        <p:spPr>
          <a:xfrm>
            <a:off x="1206500" y="427528"/>
            <a:ext cx="21971000" cy="143495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>
                <a:latin typeface="EHUSans" panose="02000503050000020004" pitchFamily="2" charset="0"/>
              </a:rPr>
              <a:t>Literature Approaches for SND</a:t>
            </a:r>
          </a:p>
        </p:txBody>
      </p:sp>
      <p:sp>
        <p:nvSpPr>
          <p:cNvPr id="31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15" name="Zhu, Y., Ting, K. M., &amp; Zhou, Z. H. (2018). Multi-label learning with emerging new labels. IEEE Transactions on Knowledge and Data Engineering, 30(10), 1901–1914."/>
          <p:cNvSpPr/>
          <p:nvPr/>
        </p:nvSpPr>
        <p:spPr>
          <a:xfrm>
            <a:off x="1238250" y="1928324"/>
            <a:ext cx="21907500" cy="1788502"/>
          </a:xfrm>
          <a:prstGeom prst="rect">
            <a:avLst/>
          </a:prstGeom>
          <a:ln w="63500">
            <a:solidFill>
              <a:srgbClr val="2B3A6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406400" indent="-406400" defTabSz="457200">
              <a:spcBef>
                <a:spcPts val="1200"/>
              </a:spcBef>
              <a:defRPr sz="3600">
                <a:solidFill>
                  <a:srgbClr val="000000"/>
                </a:solidFill>
              </a:defRPr>
            </a:pPr>
            <a:r>
              <a:t>Zhu, Y., Ting, K. M., &amp; Zhou, Z. H. (2018). Multi-label learning with emerging new labels. </a:t>
            </a:r>
            <a:r>
              <a:rPr i="1"/>
              <a:t>IEEE Transactions on Knowledge and Data Engineering</a:t>
            </a:r>
            <a:r>
              <a:t>, </a:t>
            </a:r>
            <a:r>
              <a:rPr i="1"/>
              <a:t>30</a:t>
            </a:r>
            <a:r>
              <a:t>(10), 1901–1914.</a:t>
            </a:r>
          </a:p>
        </p:txBody>
      </p:sp>
      <p:pic>
        <p:nvPicPr>
          <p:cNvPr id="316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22" y="4846868"/>
            <a:ext cx="13048070" cy="633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n" descr="Image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4298" y="3973047"/>
            <a:ext cx="5122100" cy="8079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uenco de pappardelle con mantequilla de perejil, avellanas tostadas y lascas de queso parmesano" descr="Cuenco de pappardelle con mantequilla de perejil, avellanas tostadas y lascas de queso parmesano"/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t="462" b="462"/>
          <a:stretch>
            <a:fillRect/>
          </a:stretch>
        </p:blipFill>
        <p:spPr>
          <a:xfrm>
            <a:off x="16674574" y="-99780"/>
            <a:ext cx="7898254" cy="13915576"/>
          </a:xfrm>
          <a:prstGeom prst="rect">
            <a:avLst/>
          </a:prstGeom>
        </p:spPr>
      </p:pic>
      <p:sp>
        <p:nvSpPr>
          <p:cNvPr id="167" name="Motivation and Scope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4701531" cy="14351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Motivation and Scope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30C6B6-FA12-3D1A-126A-08BC788289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3</a:t>
            </a:fld>
            <a:endParaRPr lang="es-ES"/>
          </a:p>
        </p:txBody>
      </p:sp>
      <p:sp>
        <p:nvSpPr>
          <p:cNvPr id="5" name="Mix-up between terms and problems">
            <a:extLst>
              <a:ext uri="{FF2B5EF4-FFF2-40B4-BE49-F238E27FC236}">
                <a16:creationId xmlns:a16="http://schemas.microsoft.com/office/drawing/2014/main" id="{487567B5-BFBC-643D-C1A4-4E5493CCD4C0}"/>
              </a:ext>
            </a:extLst>
          </p:cNvPr>
          <p:cNvSpPr txBox="1">
            <a:spLocks/>
          </p:cNvSpPr>
          <p:nvPr/>
        </p:nvSpPr>
        <p:spPr>
          <a:xfrm>
            <a:off x="1206500" y="2641684"/>
            <a:ext cx="14701531" cy="999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914400" indent="-914400" hangingPunct="1">
              <a:buFont typeface="+mj-lt"/>
              <a:buAutoNum type="arabicPeriod"/>
            </a:pPr>
            <a:r>
              <a:rPr lang="en-US" dirty="0">
                <a:latin typeface="EHUSans" panose="02000503050000020004" pitchFamily="2" charset="0"/>
              </a:rPr>
              <a:t>Taxonomy of terms and problems</a:t>
            </a:r>
          </a:p>
          <a:p>
            <a:pPr hangingPunct="1"/>
            <a:r>
              <a:rPr lang="en-US" dirty="0">
                <a:latin typeface="EHUSans" panose="02000503050000020004" pitchFamily="2" charset="0"/>
              </a:rPr>
              <a:t>Ad-hoc literature approaches</a:t>
            </a:r>
          </a:p>
          <a:p>
            <a:pPr lvl="1" hangingPunct="1"/>
            <a:r>
              <a:rPr lang="en-US" dirty="0">
                <a:latin typeface="EHUSans" panose="02000503050000020004" pitchFamily="2" charset="0"/>
              </a:rPr>
              <a:t>Propose a robust probabilistic framework for Streaming Novelty Detection (SND) problems</a:t>
            </a:r>
          </a:p>
          <a:p>
            <a:pPr lvl="1" hangingPunct="1"/>
            <a:endParaRPr lang="en-US" dirty="0">
              <a:latin typeface="EHUSans" panose="02000503050000020004" pitchFamily="2" charset="0"/>
            </a:endParaRPr>
          </a:p>
        </p:txBody>
      </p:sp>
      <p:pic>
        <p:nvPicPr>
          <p:cNvPr id="3" name="ezgif.com-gif-to-mp4" descr="ezgif.com-gif-to-mp4">
            <a:hlinkClick r:id="" action="ppaction://media"/>
            <a:extLst>
              <a:ext uri="{FF2B5EF4-FFF2-40B4-BE49-F238E27FC236}">
                <a16:creationId xmlns:a16="http://schemas.microsoft.com/office/drawing/2014/main" id="{1EA6A4C7-8B2D-F24A-1EFC-4DC5A0076D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61583" y="6469945"/>
            <a:ext cx="6985654" cy="698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3261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nalyzing rare event, anomaly, novelty and outlier detection terms under the supervised classification framework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10736684" cy="8258048"/>
          </a:xfrm>
          <a:prstGeom prst="rect">
            <a:avLst/>
          </a:prstGeom>
        </p:spPr>
        <p:txBody>
          <a:bodyPr>
            <a:normAutofit/>
          </a:bodyPr>
          <a:lstStyle>
            <a:lvl1pPr defTabSz="2267655">
              <a:defRPr sz="7905" spc="-158"/>
            </a:lvl1pPr>
          </a:lstStyle>
          <a:p>
            <a:r>
              <a:rPr lang="es-ES" sz="7200" dirty="0" err="1">
                <a:latin typeface="EHUSans" panose="02000503050000020004" pitchFamily="2" charset="0"/>
              </a:rPr>
              <a:t>SNDProb</a:t>
            </a:r>
            <a:r>
              <a:rPr lang="es-ES" sz="7200" dirty="0">
                <a:latin typeface="EHUSans" panose="02000503050000020004" pitchFamily="2" charset="0"/>
              </a:rPr>
              <a:t>: A </a:t>
            </a:r>
            <a:r>
              <a:rPr lang="es-ES" sz="7200" dirty="0" err="1">
                <a:latin typeface="EHUSans" panose="02000503050000020004" pitchFamily="2" charset="0"/>
              </a:rPr>
              <a:t>probabilistic</a:t>
            </a:r>
            <a:r>
              <a:rPr lang="es-ES" sz="7200" dirty="0">
                <a:latin typeface="EHUSans" panose="02000503050000020004" pitchFamily="2" charset="0"/>
              </a:rPr>
              <a:t> </a:t>
            </a:r>
            <a:r>
              <a:rPr lang="es-ES" sz="7200" dirty="0" err="1">
                <a:latin typeface="EHUSans" panose="02000503050000020004" pitchFamily="2" charset="0"/>
              </a:rPr>
              <a:t>Approach</a:t>
            </a:r>
            <a:r>
              <a:rPr lang="es-ES" sz="7200" dirty="0">
                <a:latin typeface="EHUSans" panose="02000503050000020004" pitchFamily="2" charset="0"/>
              </a:rPr>
              <a:t> </a:t>
            </a:r>
            <a:r>
              <a:rPr lang="es-ES" sz="7200" dirty="0" err="1">
                <a:latin typeface="EHUSans" panose="02000503050000020004" pitchFamily="2" charset="0"/>
              </a:rPr>
              <a:t>for</a:t>
            </a:r>
            <a:r>
              <a:rPr lang="es-ES" sz="7200" dirty="0">
                <a:latin typeface="EHUSans" panose="02000503050000020004" pitchFamily="2" charset="0"/>
              </a:rPr>
              <a:t> </a:t>
            </a:r>
            <a:r>
              <a:rPr lang="es-ES" sz="7200" dirty="0" err="1">
                <a:latin typeface="EHUSans" panose="02000503050000020004" pitchFamily="2" charset="0"/>
              </a:rPr>
              <a:t>Streaming</a:t>
            </a:r>
            <a:r>
              <a:rPr lang="es-ES" sz="7200" dirty="0">
                <a:latin typeface="EHUSans" panose="02000503050000020004" pitchFamily="2" charset="0"/>
              </a:rPr>
              <a:t> </a:t>
            </a:r>
            <a:r>
              <a:rPr lang="es-ES" sz="7200" dirty="0" err="1">
                <a:latin typeface="EHUSans" panose="02000503050000020004" pitchFamily="2" charset="0"/>
              </a:rPr>
              <a:t>Novelty</a:t>
            </a:r>
            <a:r>
              <a:rPr lang="es-ES" sz="7200" dirty="0">
                <a:latin typeface="EHUSans" panose="02000503050000020004" pitchFamily="2" charset="0"/>
              </a:rPr>
              <a:t> </a:t>
            </a:r>
            <a:r>
              <a:rPr lang="es-ES" sz="7200" dirty="0" err="1">
                <a:latin typeface="EHUSans" panose="02000503050000020004" pitchFamily="2" charset="0"/>
              </a:rPr>
              <a:t>Detection</a:t>
            </a:r>
            <a:endParaRPr sz="7200" dirty="0">
              <a:latin typeface="EHUSans" panose="02000503050000020004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6B9707-DB53-7CCB-4027-F83AECB35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0818" y="0"/>
            <a:ext cx="9900039" cy="136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7340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Learning from data"/>
          <p:cNvSpPr txBox="1">
            <a:spLocks noGrp="1"/>
          </p:cNvSpPr>
          <p:nvPr>
            <p:ph type="title"/>
          </p:nvPr>
        </p:nvSpPr>
        <p:spPr>
          <a:xfrm>
            <a:off x="715433" y="-3657600"/>
            <a:ext cx="9779001" cy="5882273"/>
          </a:xfrm>
          <a:prstGeom prst="rect">
            <a:avLst/>
          </a:prstGeom>
        </p:spPr>
        <p:txBody>
          <a:bodyPr/>
          <a:lstStyle/>
          <a:p>
            <a:r>
              <a:t>Learning from data</a:t>
            </a:r>
          </a:p>
        </p:txBody>
      </p:sp>
      <p:sp>
        <p:nvSpPr>
          <p:cNvPr id="346" name="For each class, learn a Gaussian distribution."/>
          <p:cNvSpPr txBox="1">
            <a:spLocks noGrp="1"/>
          </p:cNvSpPr>
          <p:nvPr>
            <p:ph type="body" sz="quarter" idx="1"/>
          </p:nvPr>
        </p:nvSpPr>
        <p:spPr>
          <a:xfrm>
            <a:off x="715433" y="2132976"/>
            <a:ext cx="9779001" cy="5385424"/>
          </a:xfrm>
          <a:prstGeom prst="rect">
            <a:avLst/>
          </a:prstGeom>
        </p:spPr>
        <p:txBody>
          <a:bodyPr/>
          <a:lstStyle/>
          <a:p>
            <a:pPr defTabSz="2438338">
              <a:lnSpc>
                <a:spcPct val="90000"/>
              </a:lnSpc>
              <a:spcBef>
                <a:spcPts val="4500"/>
              </a:spcBef>
              <a:defRPr sz="4800" b="0"/>
            </a:pPr>
            <a:r>
              <a:t>For each class, learn a </a:t>
            </a:r>
            <a:r>
              <a:rPr b="1"/>
              <a:t>Gaussian</a:t>
            </a:r>
            <a:r>
              <a:t> distribution.</a:t>
            </a:r>
          </a:p>
        </p:txBody>
      </p:sp>
      <p:pic>
        <p:nvPicPr>
          <p:cNvPr id="347" name="OFFLINE_learning.png" descr="OFFLINE_le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450" y="6034631"/>
            <a:ext cx="6633980" cy="3227944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Línea"/>
          <p:cNvSpPr/>
          <p:nvPr/>
        </p:nvSpPr>
        <p:spPr>
          <a:xfrm>
            <a:off x="10006979" y="7954591"/>
            <a:ext cx="229982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52" name="Agrupar"/>
          <p:cNvGrpSpPr/>
          <p:nvPr/>
        </p:nvGrpSpPr>
        <p:grpSpPr>
          <a:xfrm>
            <a:off x="12991769" y="5860778"/>
            <a:ext cx="8951252" cy="4187627"/>
            <a:chOff x="0" y="0"/>
            <a:chExt cx="8951251" cy="4187626"/>
          </a:xfrm>
        </p:grpSpPr>
        <p:sp>
          <p:nvSpPr>
            <p:cNvPr id="349" name="Rectángulo"/>
            <p:cNvSpPr/>
            <p:nvPr/>
          </p:nvSpPr>
          <p:spPr>
            <a:xfrm>
              <a:off x="0" y="0"/>
              <a:ext cx="8951252" cy="4187627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50" name="CodeCogsEqn-3.png" descr="CodeCogsEqn-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82" y="2080749"/>
              <a:ext cx="7086601" cy="162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1" name="CodeCogsEqn-4.png" descr="CodeCogsEqn-4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6561" y="181768"/>
              <a:ext cx="3136901" cy="1625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3" name="OFFLINE PHASE"/>
          <p:cNvSpPr txBox="1"/>
          <p:nvPr/>
        </p:nvSpPr>
        <p:spPr>
          <a:xfrm>
            <a:off x="10631011" y="1245335"/>
            <a:ext cx="4166541" cy="74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200" spc="419">
                <a:ln w="952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1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dirty="0"/>
              <a:t>OFFLINE PHASE</a:t>
            </a:r>
          </a:p>
        </p:txBody>
      </p:sp>
      <p:sp>
        <p:nvSpPr>
          <p:cNvPr id="35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22D7E992-8199-2EC7-C6C5-4016560C4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901" y="7893813"/>
            <a:ext cx="4430279" cy="4430279"/>
          </a:xfrm>
          <a:prstGeom prst="rect">
            <a:avLst/>
          </a:prstGeom>
        </p:spPr>
      </p:pic>
      <p:sp>
        <p:nvSpPr>
          <p:cNvPr id="371" name="Prediction"/>
          <p:cNvSpPr txBox="1">
            <a:spLocks noGrp="1"/>
          </p:cNvSpPr>
          <p:nvPr>
            <p:ph type="title"/>
          </p:nvPr>
        </p:nvSpPr>
        <p:spPr>
          <a:xfrm>
            <a:off x="901700" y="795899"/>
            <a:ext cx="9779000" cy="1534839"/>
          </a:xfrm>
          <a:prstGeom prst="rect">
            <a:avLst/>
          </a:prstGeom>
        </p:spPr>
        <p:txBody>
          <a:bodyPr/>
          <a:lstStyle/>
          <a:p>
            <a:r>
              <a:t>Prediction</a:t>
            </a:r>
          </a:p>
        </p:txBody>
      </p:sp>
      <p:sp>
        <p:nvSpPr>
          <p:cNvPr id="372" name="How to classify a newcomer instance"/>
          <p:cNvSpPr txBox="1">
            <a:spLocks noGrp="1"/>
          </p:cNvSpPr>
          <p:nvPr>
            <p:ph type="body" sz="quarter" idx="1"/>
          </p:nvPr>
        </p:nvSpPr>
        <p:spPr>
          <a:xfrm>
            <a:off x="901700" y="2239041"/>
            <a:ext cx="9779000" cy="1745353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sz="4800" b="0"/>
            </a:lvl1pPr>
          </a:lstStyle>
          <a:p>
            <a:r>
              <a:t>How to classify a newcomer instance</a:t>
            </a:r>
          </a:p>
        </p:txBody>
      </p:sp>
      <p:sp>
        <p:nvSpPr>
          <p:cNvPr id="373" name="Línea"/>
          <p:cNvSpPr/>
          <p:nvPr/>
        </p:nvSpPr>
        <p:spPr>
          <a:xfrm flipV="1">
            <a:off x="12341092" y="55166"/>
            <a:ext cx="1" cy="136056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4" name="The instance must be inside the X percentage of density mass"/>
          <p:cNvSpPr txBox="1"/>
          <p:nvPr/>
        </p:nvSpPr>
        <p:spPr>
          <a:xfrm>
            <a:off x="868663" y="5928041"/>
            <a:ext cx="7806261" cy="209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/>
              <a:t>The instance must be inside </a:t>
            </a:r>
            <a:r>
              <a:rPr lang="es-ES" dirty="0"/>
              <a:t>a </a:t>
            </a:r>
            <a:r>
              <a:rPr lang="es-ES" dirty="0" err="1"/>
              <a:t>fixed</a:t>
            </a:r>
            <a:r>
              <a:rPr lang="es-ES" dirty="0"/>
              <a:t> </a:t>
            </a:r>
            <a:r>
              <a:rPr dirty="0"/>
              <a:t>percentage of density mass</a:t>
            </a:r>
          </a:p>
        </p:txBody>
      </p:sp>
      <p:sp>
        <p:nvSpPr>
          <p:cNvPr id="375" name="Flecha"/>
          <p:cNvSpPr/>
          <p:nvPr/>
        </p:nvSpPr>
        <p:spPr>
          <a:xfrm rot="5400000">
            <a:off x="4064330" y="4472554"/>
            <a:ext cx="1414926" cy="958387"/>
          </a:xfrm>
          <a:prstGeom prst="rightArrow">
            <a:avLst>
              <a:gd name="adj1" fmla="val 32000"/>
              <a:gd name="adj2" fmla="val 84809"/>
            </a:avLst>
          </a:prstGeom>
          <a:solidFill>
            <a:srgbClr val="F3C1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6" name="98%"/>
          <p:cNvSpPr/>
          <p:nvPr/>
        </p:nvSpPr>
        <p:spPr>
          <a:xfrm>
            <a:off x="9739657" y="6477000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3C17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98%</a:t>
            </a:r>
          </a:p>
        </p:txBody>
      </p:sp>
      <p:sp>
        <p:nvSpPr>
          <p:cNvPr id="377" name="Trick!"/>
          <p:cNvSpPr txBox="1"/>
          <p:nvPr/>
        </p:nvSpPr>
        <p:spPr>
          <a:xfrm>
            <a:off x="15770195" y="2167108"/>
            <a:ext cx="231495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60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t>Trick!</a:t>
            </a:r>
          </a:p>
        </p:txBody>
      </p:sp>
      <p:pic>
        <p:nvPicPr>
          <p:cNvPr id="378" name="jose-aljovin-LBxrYiiTj7Q-unsplash.jpg" descr="jose-aljovin-LBxrYiiTj7Q-unsplas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3661" y="366529"/>
            <a:ext cx="2124514" cy="318677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79" name="Mahalanobis Distance"/>
          <p:cNvSpPr txBox="1"/>
          <p:nvPr/>
        </p:nvSpPr>
        <p:spPr>
          <a:xfrm>
            <a:off x="12721996" y="3981517"/>
            <a:ext cx="614385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t>Mahalanobis Distance</a:t>
            </a:r>
          </a:p>
        </p:txBody>
      </p:sp>
      <p:sp>
        <p:nvSpPr>
          <p:cNvPr id="380" name="Flecha"/>
          <p:cNvSpPr/>
          <p:nvPr/>
        </p:nvSpPr>
        <p:spPr>
          <a:xfrm rot="5400000">
            <a:off x="16929265" y="7847796"/>
            <a:ext cx="1414927" cy="958387"/>
          </a:xfrm>
          <a:prstGeom prst="rightArrow">
            <a:avLst>
              <a:gd name="adj1" fmla="val 32000"/>
              <a:gd name="adj2" fmla="val 84809"/>
            </a:avLst>
          </a:prstGeom>
          <a:solidFill>
            <a:srgbClr val="F3C1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81" name="CodeCogsEqn-7.png" descr="CodeCogsEqn-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9278" y="9250825"/>
            <a:ext cx="23749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Círculo"/>
          <p:cNvSpPr/>
          <p:nvPr/>
        </p:nvSpPr>
        <p:spPr>
          <a:xfrm>
            <a:off x="18364200" y="9259359"/>
            <a:ext cx="744932" cy="744932"/>
          </a:xfrm>
          <a:prstGeom prst="ellipse">
            <a:avLst/>
          </a:prstGeom>
          <a:ln w="63500">
            <a:solidFill>
              <a:srgbClr val="4AA4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8" name="Línea de conexión"/>
          <p:cNvSpPr/>
          <p:nvPr/>
        </p:nvSpPr>
        <p:spPr>
          <a:xfrm>
            <a:off x="11391324" y="6919714"/>
            <a:ext cx="6240595" cy="3856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14" extrusionOk="0">
                <a:moveTo>
                  <a:pt x="0" y="0"/>
                </a:moveTo>
                <a:cubicBezTo>
                  <a:pt x="5635" y="16713"/>
                  <a:pt x="12835" y="21600"/>
                  <a:pt x="21600" y="1466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84" name="Línea"/>
          <p:cNvSpPr/>
          <p:nvPr/>
        </p:nvSpPr>
        <p:spPr>
          <a:xfrm flipV="1">
            <a:off x="22325918" y="8932196"/>
            <a:ext cx="1" cy="24058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5" name="Línea"/>
          <p:cNvSpPr/>
          <p:nvPr/>
        </p:nvSpPr>
        <p:spPr>
          <a:xfrm flipH="1">
            <a:off x="21017385" y="10164082"/>
            <a:ext cx="261706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írculo"/>
          <p:cNvSpPr/>
          <p:nvPr/>
        </p:nvSpPr>
        <p:spPr>
          <a:xfrm>
            <a:off x="21465942" y="9275150"/>
            <a:ext cx="1719953" cy="1719953"/>
          </a:xfrm>
          <a:prstGeom prst="ellipse">
            <a:avLst/>
          </a:prstGeom>
          <a:ln w="25400">
            <a:solidFill>
              <a:srgbClr val="F3C178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9" name="Línea de conexión"/>
          <p:cNvSpPr/>
          <p:nvPr/>
        </p:nvSpPr>
        <p:spPr>
          <a:xfrm>
            <a:off x="18875375" y="10142746"/>
            <a:ext cx="2579688" cy="8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06" extrusionOk="0">
                <a:moveTo>
                  <a:pt x="21600" y="11587"/>
                </a:moveTo>
                <a:cubicBezTo>
                  <a:pt x="13070" y="21600"/>
                  <a:pt x="5870" y="17738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388" name="CodeCogsEqn-9.png" descr="CodeCogsEqn-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9528" y="6425169"/>
            <a:ext cx="5994401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CodeCogsEqn-10.png" descr="CodeCogsEqn-1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9796" y="5268249"/>
            <a:ext cx="10372177" cy="686464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ONLINE PHASE"/>
          <p:cNvSpPr txBox="1"/>
          <p:nvPr/>
        </p:nvSpPr>
        <p:spPr>
          <a:xfrm>
            <a:off x="6692361" y="1346334"/>
            <a:ext cx="3915842" cy="74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200" spc="419">
                <a:ln w="952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1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ONLINE PHASE</a:t>
            </a:r>
          </a:p>
        </p:txBody>
      </p:sp>
      <p:sp>
        <p:nvSpPr>
          <p:cNvPr id="392" name="98% of prob mass"/>
          <p:cNvSpPr txBox="1"/>
          <p:nvPr/>
        </p:nvSpPr>
        <p:spPr>
          <a:xfrm>
            <a:off x="9182483" y="9302477"/>
            <a:ext cx="263834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98% of prob mass</a:t>
            </a:r>
          </a:p>
        </p:txBody>
      </p:sp>
      <p:sp>
        <p:nvSpPr>
          <p:cNvPr id="39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93" name="Línea"/>
          <p:cNvSpPr/>
          <p:nvPr/>
        </p:nvSpPr>
        <p:spPr>
          <a:xfrm flipH="1">
            <a:off x="5680744" y="9533160"/>
            <a:ext cx="3330136" cy="1243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6" name="Sent to buffer the…"/>
          <p:cNvSpPr txBox="1"/>
          <p:nvPr/>
        </p:nvSpPr>
        <p:spPr>
          <a:xfrm>
            <a:off x="7011951" y="12180228"/>
            <a:ext cx="3496057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Sent to buffer the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/>
              <a:t>instances that fall in here</a:t>
            </a:r>
          </a:p>
        </p:txBody>
      </p:sp>
      <p:sp>
        <p:nvSpPr>
          <p:cNvPr id="395" name="Línea"/>
          <p:cNvSpPr/>
          <p:nvPr/>
        </p:nvSpPr>
        <p:spPr>
          <a:xfrm flipH="1" flipV="1">
            <a:off x="5250986" y="11476960"/>
            <a:ext cx="1607006" cy="8927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194445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ummary before details"/>
          <p:cNvSpPr txBox="1">
            <a:spLocks noGrp="1"/>
          </p:cNvSpPr>
          <p:nvPr>
            <p:ph type="title"/>
          </p:nvPr>
        </p:nvSpPr>
        <p:spPr>
          <a:xfrm>
            <a:off x="901700" y="795899"/>
            <a:ext cx="17164117" cy="1534839"/>
          </a:xfrm>
          <a:prstGeom prst="rect">
            <a:avLst/>
          </a:prstGeom>
        </p:spPr>
        <p:txBody>
          <a:bodyPr/>
          <a:lstStyle/>
          <a:p>
            <a:r>
              <a:t>Summary before details</a:t>
            </a:r>
          </a:p>
        </p:txBody>
      </p:sp>
      <p:sp>
        <p:nvSpPr>
          <p:cNvPr id="494" name="PREDICTION FLOWCHART"/>
          <p:cNvSpPr txBox="1"/>
          <p:nvPr/>
        </p:nvSpPr>
        <p:spPr>
          <a:xfrm>
            <a:off x="1875308" y="9019090"/>
            <a:ext cx="8198816" cy="716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rPr dirty="0"/>
              <a:t>PREDICTION FLOWCHART</a:t>
            </a:r>
          </a:p>
        </p:txBody>
      </p:sp>
      <p:sp>
        <p:nvSpPr>
          <p:cNvPr id="495" name="UPDATE PROCESS FLOWCHART"/>
          <p:cNvSpPr txBox="1"/>
          <p:nvPr/>
        </p:nvSpPr>
        <p:spPr>
          <a:xfrm>
            <a:off x="15372063" y="9875324"/>
            <a:ext cx="5933189" cy="1391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t>UPDATE PROCESS FLOWCHART</a:t>
            </a:r>
          </a:p>
        </p:txBody>
      </p:sp>
      <p:sp>
        <p:nvSpPr>
          <p:cNvPr id="49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497" name="General_pipeline.pdf" descr="General_pipeline.pdf"/>
          <p:cNvPicPr>
            <a:picLocks noChangeAspect="1"/>
          </p:cNvPicPr>
          <p:nvPr/>
        </p:nvPicPr>
        <p:blipFill>
          <a:blip r:embed="rId2"/>
          <a:srcRect t="35702" b="28924"/>
          <a:stretch>
            <a:fillRect/>
          </a:stretch>
        </p:blipFill>
        <p:spPr>
          <a:xfrm>
            <a:off x="485537" y="3894355"/>
            <a:ext cx="10978451" cy="4790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ONLINE_update.pdf" descr="ONLINE_upda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32" y="2701361"/>
            <a:ext cx="9946991" cy="6216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First - Situations that we may encoun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 </a:t>
            </a:r>
            <a:r>
              <a:rPr lang="es-ES" dirty="0"/>
              <a:t>– </a:t>
            </a:r>
            <a:r>
              <a:rPr lang="es-ES" dirty="0" err="1"/>
              <a:t>Possible</a:t>
            </a:r>
            <a:r>
              <a:rPr lang="es-ES" dirty="0"/>
              <a:t> </a:t>
            </a:r>
            <a:r>
              <a:rPr lang="es-ES" dirty="0" err="1"/>
              <a:t>situations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discovering</a:t>
            </a:r>
            <a:endParaRPr dirty="0"/>
          </a:p>
        </p:txBody>
      </p:sp>
      <p:sp>
        <p:nvSpPr>
          <p:cNvPr id="50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507" name="plot_2276.pdf" descr="plot_227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66" y="3594938"/>
            <a:ext cx="7874001" cy="787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71BFA90-9C99-C965-6B02-2C68544D6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128" y="3860231"/>
            <a:ext cx="7873200" cy="7873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What do we hav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we have?</a:t>
            </a:r>
          </a:p>
        </p:txBody>
      </p:sp>
      <p:pic>
        <p:nvPicPr>
          <p:cNvPr id="528" name="plot_2276.pdf" descr="plot_227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26" y="3266297"/>
            <a:ext cx="9145767" cy="9145767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Probability distributions…"/>
          <p:cNvSpPr txBox="1"/>
          <p:nvPr/>
        </p:nvSpPr>
        <p:spPr>
          <a:xfrm>
            <a:off x="10837008" y="4604059"/>
            <a:ext cx="5451959" cy="1080412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Probability distributions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 that represent the OLD data</a:t>
            </a:r>
          </a:p>
        </p:txBody>
      </p:sp>
      <p:sp>
        <p:nvSpPr>
          <p:cNvPr id="530" name="Línea"/>
          <p:cNvSpPr/>
          <p:nvPr/>
        </p:nvSpPr>
        <p:spPr>
          <a:xfrm flipH="1">
            <a:off x="8667341" y="5056881"/>
            <a:ext cx="2196454" cy="1044888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1" name="Línea"/>
          <p:cNvSpPr/>
          <p:nvPr/>
        </p:nvSpPr>
        <p:spPr>
          <a:xfrm rot="5772733">
            <a:off x="7063625" y="2462557"/>
            <a:ext cx="4184335" cy="7134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2" h="21538" extrusionOk="0">
                <a:moveTo>
                  <a:pt x="1423" y="0"/>
                </a:moveTo>
                <a:cubicBezTo>
                  <a:pt x="-376" y="4404"/>
                  <a:pt x="-428" y="8719"/>
                  <a:pt x="1037" y="12895"/>
                </a:cubicBezTo>
                <a:cubicBezTo>
                  <a:pt x="2513" y="17103"/>
                  <a:pt x="6251" y="21600"/>
                  <a:pt x="14212" y="21538"/>
                </a:cubicBezTo>
                <a:cubicBezTo>
                  <a:pt x="17166" y="21514"/>
                  <a:pt x="19877" y="20482"/>
                  <a:pt x="21172" y="18898"/>
                </a:cubicBezTo>
              </a:path>
            </a:pathLst>
          </a:cu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2" name="Rectángulo"/>
          <p:cNvSpPr/>
          <p:nvPr/>
        </p:nvSpPr>
        <p:spPr>
          <a:xfrm>
            <a:off x="7652898" y="7204180"/>
            <a:ext cx="1685997" cy="2240503"/>
          </a:xfrm>
          <a:prstGeom prst="rect">
            <a:avLst/>
          </a:prstGeom>
          <a:ln w="889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3" name="Buffered data…"/>
          <p:cNvSpPr txBox="1"/>
          <p:nvPr/>
        </p:nvSpPr>
        <p:spPr>
          <a:xfrm>
            <a:off x="12007033" y="7836303"/>
            <a:ext cx="4939894" cy="1080413"/>
          </a:xfrm>
          <a:prstGeom prst="rect">
            <a:avLst/>
          </a:prstGeom>
          <a:solidFill>
            <a:srgbClr val="60D93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Buffered data </a:t>
            </a:r>
          </a:p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that represents NEW data</a:t>
            </a:r>
          </a:p>
        </p:txBody>
      </p:sp>
      <p:sp>
        <p:nvSpPr>
          <p:cNvPr id="534" name="Línea"/>
          <p:cNvSpPr/>
          <p:nvPr/>
        </p:nvSpPr>
        <p:spPr>
          <a:xfrm flipH="1" flipV="1">
            <a:off x="9421706" y="8176522"/>
            <a:ext cx="2545982" cy="334505"/>
          </a:xfrm>
          <a:prstGeom prst="line">
            <a:avLst/>
          </a:prstGeom>
          <a:ln w="889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535" name="BALANCE"/>
          <p:cNvSpPr txBox="1"/>
          <p:nvPr/>
        </p:nvSpPr>
        <p:spPr>
          <a:xfrm>
            <a:off x="17994437" y="6333053"/>
            <a:ext cx="2018691" cy="58511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BALANCE</a:t>
            </a:r>
          </a:p>
        </p:txBody>
      </p:sp>
      <p:sp>
        <p:nvSpPr>
          <p:cNvPr id="536" name="Ornamento 15"/>
          <p:cNvSpPr/>
          <p:nvPr/>
        </p:nvSpPr>
        <p:spPr>
          <a:xfrm rot="16200000">
            <a:off x="15630728" y="6471031"/>
            <a:ext cx="3679909" cy="309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3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EM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EM Algorithm</a:t>
            </a:r>
          </a:p>
        </p:txBody>
      </p:sp>
      <p:sp>
        <p:nvSpPr>
          <p:cNvPr id="540" name="Tradeoff between old and new data"/>
          <p:cNvSpPr txBox="1">
            <a:spLocks noGrp="1"/>
          </p:cNvSpPr>
          <p:nvPr>
            <p:ph type="body" idx="21"/>
          </p:nvPr>
        </p:nvSpPr>
        <p:spPr>
          <a:xfrm>
            <a:off x="1206500" y="2425291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Tradeoff between old and new data</a:t>
            </a:r>
          </a:p>
        </p:txBody>
      </p:sp>
      <p:sp>
        <p:nvSpPr>
          <p:cNvPr id="541" name="Rectángulo"/>
          <p:cNvSpPr/>
          <p:nvPr/>
        </p:nvSpPr>
        <p:spPr>
          <a:xfrm>
            <a:off x="3986606" y="4334735"/>
            <a:ext cx="2286729" cy="4572993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42" name="Buffer"/>
          <p:cNvSpPr txBox="1"/>
          <p:nvPr/>
        </p:nvSpPr>
        <p:spPr>
          <a:xfrm>
            <a:off x="1206500" y="6237537"/>
            <a:ext cx="1934825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Buffer</a:t>
            </a:r>
          </a:p>
        </p:txBody>
      </p:sp>
      <p:sp>
        <p:nvSpPr>
          <p:cNvPr id="543" name="Línea"/>
          <p:cNvSpPr/>
          <p:nvPr/>
        </p:nvSpPr>
        <p:spPr>
          <a:xfrm>
            <a:off x="4004376" y="5219998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Línea"/>
          <p:cNvSpPr/>
          <p:nvPr/>
        </p:nvSpPr>
        <p:spPr>
          <a:xfrm>
            <a:off x="4004376" y="4606164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5" name="Línea"/>
          <p:cNvSpPr/>
          <p:nvPr/>
        </p:nvSpPr>
        <p:spPr>
          <a:xfrm>
            <a:off x="4004376" y="4913081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6" name="Línea"/>
          <p:cNvSpPr/>
          <p:nvPr/>
        </p:nvSpPr>
        <p:spPr>
          <a:xfrm>
            <a:off x="4004376" y="6140748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7" name="Línea"/>
          <p:cNvSpPr/>
          <p:nvPr/>
        </p:nvSpPr>
        <p:spPr>
          <a:xfrm>
            <a:off x="4004376" y="5526914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8" name="Línea"/>
          <p:cNvSpPr/>
          <p:nvPr/>
        </p:nvSpPr>
        <p:spPr>
          <a:xfrm>
            <a:off x="4004376" y="5833831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9" name="Línea"/>
          <p:cNvSpPr/>
          <p:nvPr/>
        </p:nvSpPr>
        <p:spPr>
          <a:xfrm>
            <a:off x="4004376" y="7061498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0" name="Línea"/>
          <p:cNvSpPr/>
          <p:nvPr/>
        </p:nvSpPr>
        <p:spPr>
          <a:xfrm>
            <a:off x="4004376" y="6447664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1" name="Línea"/>
          <p:cNvSpPr/>
          <p:nvPr/>
        </p:nvSpPr>
        <p:spPr>
          <a:xfrm>
            <a:off x="4004376" y="6754581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2" name="Línea"/>
          <p:cNvSpPr/>
          <p:nvPr/>
        </p:nvSpPr>
        <p:spPr>
          <a:xfrm>
            <a:off x="4004376" y="7982248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3" name="Línea"/>
          <p:cNvSpPr/>
          <p:nvPr/>
        </p:nvSpPr>
        <p:spPr>
          <a:xfrm>
            <a:off x="4004376" y="7368414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4" name="Línea"/>
          <p:cNvSpPr/>
          <p:nvPr/>
        </p:nvSpPr>
        <p:spPr>
          <a:xfrm>
            <a:off x="4004376" y="7675331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5" name="Línea"/>
          <p:cNvSpPr/>
          <p:nvPr/>
        </p:nvSpPr>
        <p:spPr>
          <a:xfrm>
            <a:off x="4004376" y="8879649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6" name="Línea"/>
          <p:cNvSpPr/>
          <p:nvPr/>
        </p:nvSpPr>
        <p:spPr>
          <a:xfrm>
            <a:off x="4004376" y="8265815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Línea"/>
          <p:cNvSpPr/>
          <p:nvPr/>
        </p:nvSpPr>
        <p:spPr>
          <a:xfrm>
            <a:off x="4004376" y="8572732"/>
            <a:ext cx="225118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1"/>
          <p:cNvSpPr txBox="1"/>
          <p:nvPr/>
        </p:nvSpPr>
        <p:spPr>
          <a:xfrm>
            <a:off x="3498024" y="4237187"/>
            <a:ext cx="25552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559" name="N"/>
          <p:cNvSpPr txBox="1"/>
          <p:nvPr/>
        </p:nvSpPr>
        <p:spPr>
          <a:xfrm>
            <a:off x="3476941" y="8529787"/>
            <a:ext cx="29768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t>N</a:t>
            </a:r>
          </a:p>
        </p:txBody>
      </p:sp>
      <p:sp>
        <p:nvSpPr>
          <p:cNvPr id="560" name="Rectángulo"/>
          <p:cNvSpPr/>
          <p:nvPr/>
        </p:nvSpPr>
        <p:spPr>
          <a:xfrm>
            <a:off x="3952740" y="9252513"/>
            <a:ext cx="2354462" cy="373889"/>
          </a:xfrm>
          <a:prstGeom prst="rect">
            <a:avLst/>
          </a:prstGeom>
          <a:ln w="25400">
            <a:solidFill>
              <a:srgbClr val="F3C178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1" name="Círculo"/>
          <p:cNvSpPr/>
          <p:nvPr/>
        </p:nvSpPr>
        <p:spPr>
          <a:xfrm>
            <a:off x="2404821" y="9915413"/>
            <a:ext cx="213361" cy="213361"/>
          </a:xfrm>
          <a:prstGeom prst="ellipse">
            <a:avLst/>
          </a:prstGeom>
          <a:solidFill>
            <a:srgbClr val="496A8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2" name="Círculo"/>
          <p:cNvSpPr/>
          <p:nvPr/>
        </p:nvSpPr>
        <p:spPr>
          <a:xfrm>
            <a:off x="2396355" y="9316456"/>
            <a:ext cx="213361" cy="213361"/>
          </a:xfrm>
          <a:prstGeom prst="ellipse">
            <a:avLst/>
          </a:prstGeom>
          <a:solidFill>
            <a:srgbClr val="F3C1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3" name="µ"/>
          <p:cNvSpPr txBox="1"/>
          <p:nvPr/>
        </p:nvSpPr>
        <p:spPr>
          <a:xfrm>
            <a:off x="2760902" y="9149070"/>
            <a:ext cx="3261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r>
              <a:t>µ</a:t>
            </a:r>
          </a:p>
        </p:txBody>
      </p:sp>
      <p:sp>
        <p:nvSpPr>
          <p:cNvPr id="564" name="Rectángulo"/>
          <p:cNvSpPr/>
          <p:nvPr/>
        </p:nvSpPr>
        <p:spPr>
          <a:xfrm>
            <a:off x="3961206" y="9851471"/>
            <a:ext cx="2354462" cy="373889"/>
          </a:xfrm>
          <a:prstGeom prst="rect">
            <a:avLst/>
          </a:prstGeom>
          <a:ln w="25400">
            <a:solidFill>
              <a:srgbClr val="F3C178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5" name="µ"/>
          <p:cNvSpPr txBox="1"/>
          <p:nvPr/>
        </p:nvSpPr>
        <p:spPr>
          <a:xfrm>
            <a:off x="2769368" y="9748027"/>
            <a:ext cx="3261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r>
              <a:t>µ</a:t>
            </a:r>
          </a:p>
        </p:txBody>
      </p:sp>
      <p:sp>
        <p:nvSpPr>
          <p:cNvPr id="566" name="w1"/>
          <p:cNvSpPr txBox="1"/>
          <p:nvPr/>
        </p:nvSpPr>
        <p:spPr>
          <a:xfrm>
            <a:off x="1686160" y="9149070"/>
            <a:ext cx="54432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1</a:t>
            </a:r>
          </a:p>
        </p:txBody>
      </p:sp>
      <p:sp>
        <p:nvSpPr>
          <p:cNvPr id="567" name="w2"/>
          <p:cNvSpPr txBox="1"/>
          <p:nvPr/>
        </p:nvSpPr>
        <p:spPr>
          <a:xfrm>
            <a:off x="1686160" y="9748028"/>
            <a:ext cx="544323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pPr>
            <a:r>
              <a:t>w</a:t>
            </a:r>
            <a:r>
              <a:rPr baseline="-5999"/>
              <a:t>2</a:t>
            </a:r>
          </a:p>
        </p:txBody>
      </p:sp>
      <p:sp>
        <p:nvSpPr>
          <p:cNvPr id="568" name="Flecha"/>
          <p:cNvSpPr/>
          <p:nvPr/>
        </p:nvSpPr>
        <p:spPr>
          <a:xfrm>
            <a:off x="6789106" y="597076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A8E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69" name="EM Algorithm"/>
          <p:cNvSpPr txBox="1"/>
          <p:nvPr/>
        </p:nvSpPr>
        <p:spPr>
          <a:xfrm>
            <a:off x="8553158" y="6277475"/>
            <a:ext cx="343203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sz="4000" dirty="0">
                <a:latin typeface="EHUSans" panose="02000503050000020004" pitchFamily="2" charset="0"/>
              </a:rPr>
              <a:t>EM Algorithm</a:t>
            </a:r>
          </a:p>
        </p:txBody>
      </p:sp>
      <p:sp>
        <p:nvSpPr>
          <p:cNvPr id="570" name="Círculo"/>
          <p:cNvSpPr/>
          <p:nvPr/>
        </p:nvSpPr>
        <p:spPr>
          <a:xfrm>
            <a:off x="1651508" y="9146283"/>
            <a:ext cx="576859" cy="576860"/>
          </a:xfrm>
          <a:prstGeom prst="ellips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1" name="Círculo"/>
          <p:cNvSpPr/>
          <p:nvPr/>
        </p:nvSpPr>
        <p:spPr>
          <a:xfrm>
            <a:off x="1656068" y="9802929"/>
            <a:ext cx="576859" cy="576860"/>
          </a:xfrm>
          <a:prstGeom prst="ellipse">
            <a:avLst/>
          </a:prstGeom>
          <a:ln w="889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2" name=","/>
          <p:cNvSpPr txBox="1"/>
          <p:nvPr/>
        </p:nvSpPr>
        <p:spPr>
          <a:xfrm>
            <a:off x="3099160" y="9192454"/>
            <a:ext cx="19903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,</a:t>
            </a:r>
          </a:p>
        </p:txBody>
      </p:sp>
      <p:sp>
        <p:nvSpPr>
          <p:cNvPr id="573" name=","/>
          <p:cNvSpPr txBox="1"/>
          <p:nvPr/>
        </p:nvSpPr>
        <p:spPr>
          <a:xfrm>
            <a:off x="3086460" y="9789201"/>
            <a:ext cx="19903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,</a:t>
            </a:r>
          </a:p>
        </p:txBody>
      </p:sp>
      <p:sp>
        <p:nvSpPr>
          <p:cNvPr id="574" name="∑"/>
          <p:cNvSpPr txBox="1"/>
          <p:nvPr/>
        </p:nvSpPr>
        <p:spPr>
          <a:xfrm>
            <a:off x="3362206" y="9192607"/>
            <a:ext cx="30266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∑</a:t>
            </a:r>
          </a:p>
        </p:txBody>
      </p:sp>
      <p:sp>
        <p:nvSpPr>
          <p:cNvPr id="575" name="∑"/>
          <p:cNvSpPr txBox="1"/>
          <p:nvPr/>
        </p:nvSpPr>
        <p:spPr>
          <a:xfrm>
            <a:off x="3362206" y="9791564"/>
            <a:ext cx="30266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∑</a:t>
            </a:r>
          </a:p>
        </p:txBody>
      </p:sp>
      <p:sp>
        <p:nvSpPr>
          <p:cNvPr id="57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63CE57-21EE-B447-AF63-98BE5A928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627" y="3161796"/>
            <a:ext cx="10671272" cy="360998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0C4943-4039-DE7A-B0E3-65B455A7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527" y="7420912"/>
            <a:ext cx="10795973" cy="498671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98661F6B-DC80-164A-3DFF-55FCCDD87FF3}"/>
              </a:ext>
            </a:extLst>
          </p:cNvPr>
          <p:cNvSpPr/>
          <p:nvPr/>
        </p:nvSpPr>
        <p:spPr>
          <a:xfrm>
            <a:off x="18992850" y="4237187"/>
            <a:ext cx="876300" cy="885263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71C6B65-D832-4248-714B-0005E44A37FE}"/>
              </a:ext>
            </a:extLst>
          </p:cNvPr>
          <p:cNvSpPr/>
          <p:nvPr/>
        </p:nvSpPr>
        <p:spPr>
          <a:xfrm>
            <a:off x="19016984" y="5808002"/>
            <a:ext cx="876300" cy="885263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2D01126-C7D9-F34D-4FC7-DFBF744EF009}"/>
              </a:ext>
            </a:extLst>
          </p:cNvPr>
          <p:cNvSpPr/>
          <p:nvPr/>
        </p:nvSpPr>
        <p:spPr>
          <a:xfrm>
            <a:off x="18616934" y="8670462"/>
            <a:ext cx="876300" cy="885263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F426B8-03A3-99EC-3292-579F805B6F88}"/>
              </a:ext>
            </a:extLst>
          </p:cNvPr>
          <p:cNvSpPr/>
          <p:nvPr/>
        </p:nvSpPr>
        <p:spPr>
          <a:xfrm>
            <a:off x="18483584" y="11522360"/>
            <a:ext cx="876300" cy="885263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43F7285-5172-99DF-9580-47EB67CDE057}"/>
              </a:ext>
            </a:extLst>
          </p:cNvPr>
          <p:cNvSpPr/>
          <p:nvPr/>
        </p:nvSpPr>
        <p:spPr>
          <a:xfrm>
            <a:off x="16306800" y="10091359"/>
            <a:ext cx="876300" cy="885263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Correct.pdf" descr="Correc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07" y="7332390"/>
            <a:ext cx="6400801" cy="640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800_50.pdf" descr="800_5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514" y="3657600"/>
            <a:ext cx="6400801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50_800.pdf" descr="50_800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099" y="3657600"/>
            <a:ext cx="6400801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Origin.pdf" descr="Origin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207" y="510877"/>
            <a:ext cx="6731001" cy="6121401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w1 = 365…"/>
          <p:cNvSpPr txBox="1"/>
          <p:nvPr/>
        </p:nvSpPr>
        <p:spPr>
          <a:xfrm>
            <a:off x="18329280" y="1882332"/>
            <a:ext cx="214321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000000"/>
                </a:solidFill>
              </a:defRPr>
            </a:pPr>
            <a:r>
              <a:rPr sz="4000" dirty="0">
                <a:latin typeface="EHUSans" panose="02000503050000020004" pitchFamily="2" charset="0"/>
              </a:rPr>
              <a:t>w</a:t>
            </a:r>
            <a:r>
              <a:rPr sz="4000" baseline="-5999" dirty="0">
                <a:latin typeface="EHUSans" panose="02000503050000020004" pitchFamily="2" charset="0"/>
              </a:rPr>
              <a:t>1</a:t>
            </a:r>
            <a:r>
              <a:rPr sz="4000" dirty="0">
                <a:latin typeface="EHUSans" panose="02000503050000020004" pitchFamily="2" charset="0"/>
              </a:rPr>
              <a:t> = 365</a:t>
            </a:r>
          </a:p>
          <a:p>
            <a:pPr>
              <a:defRPr sz="2900">
                <a:solidFill>
                  <a:srgbClr val="000000"/>
                </a:solidFill>
              </a:defRPr>
            </a:pPr>
            <a:r>
              <a:rPr sz="4000" dirty="0">
                <a:latin typeface="EHUSans" panose="02000503050000020004" pitchFamily="2" charset="0"/>
              </a:rPr>
              <a:t>w</a:t>
            </a:r>
            <a:r>
              <a:rPr sz="4000" baseline="-5999" dirty="0">
                <a:latin typeface="EHUSans" panose="02000503050000020004" pitchFamily="2" charset="0"/>
              </a:rPr>
              <a:t>2</a:t>
            </a:r>
            <a:r>
              <a:rPr sz="4000" dirty="0">
                <a:latin typeface="EHUSans" panose="02000503050000020004" pitchFamily="2" charset="0"/>
              </a:rPr>
              <a:t> = 812</a:t>
            </a:r>
          </a:p>
        </p:txBody>
      </p:sp>
      <p:sp>
        <p:nvSpPr>
          <p:cNvPr id="624" name="w1 = 50…"/>
          <p:cNvSpPr txBox="1"/>
          <p:nvPr/>
        </p:nvSpPr>
        <p:spPr>
          <a:xfrm>
            <a:off x="4992022" y="2418283"/>
            <a:ext cx="2141612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000000"/>
                </a:solidFill>
              </a:defRPr>
            </a:pPr>
            <a:r>
              <a:rPr sz="4000" dirty="0">
                <a:latin typeface="EHUSans" panose="02000503050000020004" pitchFamily="2" charset="0"/>
              </a:rPr>
              <a:t>w</a:t>
            </a:r>
            <a:r>
              <a:rPr sz="4000" baseline="-5999" dirty="0">
                <a:latin typeface="EHUSans" panose="02000503050000020004" pitchFamily="2" charset="0"/>
              </a:rPr>
              <a:t>1</a:t>
            </a:r>
            <a:r>
              <a:rPr sz="4000" dirty="0">
                <a:latin typeface="EHUSans" panose="02000503050000020004" pitchFamily="2" charset="0"/>
              </a:rPr>
              <a:t> = 50</a:t>
            </a:r>
          </a:p>
          <a:p>
            <a:pPr>
              <a:defRPr sz="2900">
                <a:solidFill>
                  <a:srgbClr val="000000"/>
                </a:solidFill>
              </a:defRPr>
            </a:pPr>
            <a:r>
              <a:rPr sz="4000" dirty="0">
                <a:latin typeface="EHUSans" panose="02000503050000020004" pitchFamily="2" charset="0"/>
              </a:rPr>
              <a:t>w</a:t>
            </a:r>
            <a:r>
              <a:rPr sz="4000" baseline="-5999" dirty="0">
                <a:latin typeface="EHUSans" panose="02000503050000020004" pitchFamily="2" charset="0"/>
              </a:rPr>
              <a:t>2</a:t>
            </a:r>
            <a:r>
              <a:rPr sz="4000" dirty="0">
                <a:latin typeface="EHUSans" panose="02000503050000020004" pitchFamily="2" charset="0"/>
              </a:rPr>
              <a:t> = 800</a:t>
            </a:r>
          </a:p>
        </p:txBody>
      </p:sp>
      <p:sp>
        <p:nvSpPr>
          <p:cNvPr id="625" name="Línea"/>
          <p:cNvSpPr/>
          <p:nvPr/>
        </p:nvSpPr>
        <p:spPr>
          <a:xfrm flipH="1">
            <a:off x="5663440" y="2832516"/>
            <a:ext cx="3449350" cy="13626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26" name="Línea"/>
          <p:cNvSpPr/>
          <p:nvPr/>
        </p:nvSpPr>
        <p:spPr>
          <a:xfrm>
            <a:off x="15933556" y="2862608"/>
            <a:ext cx="4431114" cy="14093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27" name="Línea"/>
          <p:cNvSpPr/>
          <p:nvPr/>
        </p:nvSpPr>
        <p:spPr>
          <a:xfrm>
            <a:off x="12536431" y="6849471"/>
            <a:ext cx="1" cy="9802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28" name="w1 = 365…"/>
          <p:cNvSpPr txBox="1"/>
          <p:nvPr/>
        </p:nvSpPr>
        <p:spPr>
          <a:xfrm>
            <a:off x="12629582" y="6672768"/>
            <a:ext cx="214321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900">
                <a:solidFill>
                  <a:srgbClr val="000000"/>
                </a:solidFill>
              </a:defRPr>
            </a:pPr>
            <a:r>
              <a:rPr sz="4000" dirty="0">
                <a:latin typeface="EHUSans" panose="02000503050000020004" pitchFamily="2" charset="0"/>
              </a:rPr>
              <a:t>w</a:t>
            </a:r>
            <a:r>
              <a:rPr sz="4000" baseline="-5999" dirty="0">
                <a:latin typeface="EHUSans" panose="02000503050000020004" pitchFamily="2" charset="0"/>
              </a:rPr>
              <a:t>1</a:t>
            </a:r>
            <a:r>
              <a:rPr sz="4000" dirty="0">
                <a:latin typeface="EHUSans" panose="02000503050000020004" pitchFamily="2" charset="0"/>
              </a:rPr>
              <a:t> = 365</a:t>
            </a:r>
          </a:p>
          <a:p>
            <a:pPr>
              <a:defRPr sz="2900">
                <a:solidFill>
                  <a:srgbClr val="000000"/>
                </a:solidFill>
              </a:defRPr>
            </a:pPr>
            <a:r>
              <a:rPr sz="4000" dirty="0">
                <a:latin typeface="EHUSans" panose="02000503050000020004" pitchFamily="2" charset="0"/>
              </a:rPr>
              <a:t>w</a:t>
            </a:r>
            <a:r>
              <a:rPr sz="4000" baseline="-5999" dirty="0">
                <a:latin typeface="EHUSans" panose="02000503050000020004" pitchFamily="2" charset="0"/>
              </a:rPr>
              <a:t>2</a:t>
            </a:r>
            <a:r>
              <a:rPr sz="4000" dirty="0">
                <a:latin typeface="EHUSans" panose="02000503050000020004" pitchFamily="2" charset="0"/>
              </a:rPr>
              <a:t> = 812</a:t>
            </a:r>
          </a:p>
        </p:txBody>
      </p:sp>
      <p:sp>
        <p:nvSpPr>
          <p:cNvPr id="629" name="How do we find the best set of weights?"/>
          <p:cNvSpPr txBox="1"/>
          <p:nvPr/>
        </p:nvSpPr>
        <p:spPr>
          <a:xfrm>
            <a:off x="573811" y="11669977"/>
            <a:ext cx="8635377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 b="1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How do we find the best set of weights?</a:t>
            </a:r>
          </a:p>
        </p:txBody>
      </p:sp>
      <p:sp>
        <p:nvSpPr>
          <p:cNvPr id="63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FF7592D-3FE3-5243-B55A-86FDFB53EE01}"/>
              </a:ext>
            </a:extLst>
          </p:cNvPr>
          <p:cNvSpPr txBox="1"/>
          <p:nvPr/>
        </p:nvSpPr>
        <p:spPr>
          <a:xfrm>
            <a:off x="340242" y="417859"/>
            <a:ext cx="6201320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The buffer is fixed to 500 instances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Learning a multi output regression mod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/>
          </a:bodyPr>
          <a:lstStyle>
            <a:lvl1pPr defTabSz="577850">
              <a:defRPr sz="3850"/>
            </a:lvl1pPr>
          </a:lstStyle>
          <a:p>
            <a:r>
              <a:rPr dirty="0">
                <a:latin typeface="EHUSans" panose="02000503050000020004" pitchFamily="2" charset="0"/>
              </a:rPr>
              <a:t>Learning a multi output regression model</a:t>
            </a:r>
          </a:p>
        </p:txBody>
      </p:sp>
      <p:pic>
        <p:nvPicPr>
          <p:cNvPr id="647" name="franki-chamaki-1K6IQsQbizI-unsplash.jpg" descr="franki-chamaki-1K6IQsQbizI-unsplash.jpg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4378" r="11153"/>
          <a:stretch>
            <a:fillRect/>
          </a:stretch>
        </p:blipFill>
        <p:spPr>
          <a:xfrm>
            <a:off x="12192000" y="1759762"/>
            <a:ext cx="10916874" cy="9693224"/>
          </a:xfrm>
          <a:prstGeom prst="rect">
            <a:avLst/>
          </a:prstGeom>
        </p:spPr>
      </p:pic>
      <p:sp>
        <p:nvSpPr>
          <p:cNvPr id="648" name="Discovering new classes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>
            <a:normAutofit/>
          </a:bodyPr>
          <a:lstStyle>
            <a:lvl1pPr defTabSz="1901904">
              <a:defRPr sz="6629" spc="-132"/>
            </a:lvl1pPr>
          </a:lstStyle>
          <a:p>
            <a:r>
              <a:rPr dirty="0">
                <a:latin typeface="EHUSans" panose="02000503050000020004" pitchFamily="2" charset="0"/>
              </a:rPr>
              <a:t>Discovering new classes</a:t>
            </a:r>
          </a:p>
        </p:txBody>
      </p:sp>
      <p:sp>
        <p:nvSpPr>
          <p:cNvPr id="649" name="Use a 2 stage…"/>
          <p:cNvSpPr txBox="1"/>
          <p:nvPr/>
        </p:nvSpPr>
        <p:spPr>
          <a:xfrm>
            <a:off x="116085" y="4017892"/>
            <a:ext cx="1195982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6000" spc="-119">
                <a:solidFill>
                  <a:srgbClr val="496A81"/>
                </a:solidFill>
                <a:latin typeface="EHUSerif"/>
                <a:ea typeface="EHUSerif"/>
                <a:cs typeface="EHUSerif"/>
                <a:sym typeface="EHUSerif"/>
              </a:defRPr>
            </a:pPr>
            <a:r>
              <a:rPr dirty="0"/>
              <a:t>Use a 2 stage</a:t>
            </a:r>
          </a:p>
          <a:p>
            <a:pPr>
              <a:lnSpc>
                <a:spcPct val="80000"/>
              </a:lnSpc>
              <a:defRPr sz="6000" spc="-119">
                <a:solidFill>
                  <a:srgbClr val="496A81"/>
                </a:solidFill>
                <a:latin typeface="EHUSerif"/>
                <a:ea typeface="EHUSerif"/>
                <a:cs typeface="EHUSerif"/>
                <a:sym typeface="EHUSerif"/>
              </a:defRPr>
            </a:pPr>
            <a:r>
              <a:rPr dirty="0"/>
              <a:t>meta-regression approach</a:t>
            </a:r>
          </a:p>
        </p:txBody>
      </p:sp>
      <p:sp>
        <p:nvSpPr>
          <p:cNvPr id="650" name="1"/>
          <p:cNvSpPr txBox="1"/>
          <p:nvPr/>
        </p:nvSpPr>
        <p:spPr>
          <a:xfrm>
            <a:off x="770249" y="6353643"/>
            <a:ext cx="67919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651" name="2"/>
          <p:cNvSpPr txBox="1"/>
          <p:nvPr/>
        </p:nvSpPr>
        <p:spPr>
          <a:xfrm>
            <a:off x="770249" y="8367823"/>
            <a:ext cx="679197" cy="130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1">
                <a:solidFill>
                  <a:schemeClr val="accent4">
                    <a:hueOff val="-1247790"/>
                    <a:lumOff val="-12326"/>
                  </a:schemeClr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52" name="Random Forest Classifier"/>
          <p:cNvSpPr txBox="1"/>
          <p:nvPr/>
        </p:nvSpPr>
        <p:spPr>
          <a:xfrm>
            <a:off x="1814836" y="6685058"/>
            <a:ext cx="5379678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rPr dirty="0">
                <a:latin typeface="EHUSans" panose="02000503050000020004" pitchFamily="2" charset="0"/>
              </a:rPr>
              <a:t>Random Forest Classifier</a:t>
            </a:r>
          </a:p>
        </p:txBody>
      </p:sp>
      <p:sp>
        <p:nvSpPr>
          <p:cNvPr id="653" name="Novelty detection"/>
          <p:cNvSpPr txBox="1"/>
          <p:nvPr/>
        </p:nvSpPr>
        <p:spPr>
          <a:xfrm>
            <a:off x="8104202" y="5871259"/>
            <a:ext cx="270586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EHUSans" panose="02000503050000020004" pitchFamily="2" charset="0"/>
              </a:rPr>
              <a:t>Novelty detection</a:t>
            </a:r>
          </a:p>
        </p:txBody>
      </p:sp>
      <p:sp>
        <p:nvSpPr>
          <p:cNvPr id="654" name="Concept Drift"/>
          <p:cNvSpPr txBox="1"/>
          <p:nvPr/>
        </p:nvSpPr>
        <p:spPr>
          <a:xfrm>
            <a:off x="8181211" y="7467175"/>
            <a:ext cx="20566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latin typeface="EHUSans" panose="02000503050000020004" pitchFamily="2" charset="0"/>
              </a:rPr>
              <a:t>Concept Drift</a:t>
            </a:r>
          </a:p>
        </p:txBody>
      </p:sp>
      <p:sp>
        <p:nvSpPr>
          <p:cNvPr id="655" name="Línea"/>
          <p:cNvSpPr/>
          <p:nvPr/>
        </p:nvSpPr>
        <p:spPr>
          <a:xfrm flipV="1">
            <a:off x="7202616" y="6121168"/>
            <a:ext cx="750112" cy="9269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56" name="Línea"/>
          <p:cNvSpPr/>
          <p:nvPr/>
        </p:nvSpPr>
        <p:spPr>
          <a:xfrm>
            <a:off x="7197475" y="7064740"/>
            <a:ext cx="884518" cy="5992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657" name="3NN model to infer the weights"/>
          <p:cNvSpPr txBox="1"/>
          <p:nvPr/>
        </p:nvSpPr>
        <p:spPr>
          <a:xfrm>
            <a:off x="1777814" y="8699237"/>
            <a:ext cx="6694140" cy="64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/>
            </a:lvl1pPr>
          </a:lstStyle>
          <a:p>
            <a:r>
              <a:rPr dirty="0">
                <a:latin typeface="EHUSans" panose="02000503050000020004" pitchFamily="2" charset="0"/>
              </a:rPr>
              <a:t>3NN model to infer the weights</a:t>
            </a:r>
          </a:p>
        </p:txBody>
      </p:sp>
      <p:sp>
        <p:nvSpPr>
          <p:cNvPr id="658" name="As many regression models as weights we have to predict"/>
          <p:cNvSpPr/>
          <p:nvPr/>
        </p:nvSpPr>
        <p:spPr>
          <a:xfrm>
            <a:off x="1832812" y="10996269"/>
            <a:ext cx="8526376" cy="1270001"/>
          </a:xfrm>
          <a:prstGeom prst="roundRect">
            <a:avLst>
              <a:gd name="adj" fmla="val 15000"/>
            </a:avLst>
          </a:prstGeom>
          <a:solidFill>
            <a:srgbClr val="EEC6D1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As many regression models as </a:t>
            </a:r>
            <a:r>
              <a:rPr lang="es-ES" dirty="0" err="1">
                <a:latin typeface="EHUSans" panose="02000503050000020004" pitchFamily="2" charset="0"/>
              </a:rPr>
              <a:t>number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of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classes</a:t>
            </a:r>
            <a:r>
              <a:rPr dirty="0">
                <a:latin typeface="EHUSans" panose="02000503050000020004" pitchFamily="2" charset="0"/>
              </a:rPr>
              <a:t> to</a:t>
            </a:r>
            <a:r>
              <a:rPr lang="es-ES" dirty="0">
                <a:latin typeface="EHUSans" panose="02000503050000020004" pitchFamily="2" charset="0"/>
              </a:rPr>
              <a:t> be</a:t>
            </a:r>
            <a:r>
              <a:rPr dirty="0">
                <a:latin typeface="EHUSans" panose="02000503050000020004" pitchFamily="2" charset="0"/>
              </a:rPr>
              <a:t> predict</a:t>
            </a:r>
            <a:r>
              <a:rPr lang="es-ES" dirty="0" err="1">
                <a:latin typeface="EHUSans" panose="02000503050000020004" pitchFamily="2" charset="0"/>
              </a:rPr>
              <a:t>ed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65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Discovering new clas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Discovering new classes</a:t>
            </a:r>
          </a:p>
        </p:txBody>
      </p:sp>
      <p:sp>
        <p:nvSpPr>
          <p:cNvPr id="677" name="Línea"/>
          <p:cNvSpPr/>
          <p:nvPr/>
        </p:nvSpPr>
        <p:spPr>
          <a:xfrm>
            <a:off x="7070959" y="4550562"/>
            <a:ext cx="102082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8" name="Offline Phase"/>
          <p:cNvSpPr txBox="1"/>
          <p:nvPr/>
        </p:nvSpPr>
        <p:spPr>
          <a:xfrm>
            <a:off x="2240263" y="3100068"/>
            <a:ext cx="398185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Offline Phase</a:t>
            </a:r>
          </a:p>
        </p:txBody>
      </p:sp>
      <p:sp>
        <p:nvSpPr>
          <p:cNvPr id="679" name="Línea"/>
          <p:cNvSpPr/>
          <p:nvPr/>
        </p:nvSpPr>
        <p:spPr>
          <a:xfrm flipV="1">
            <a:off x="7103136" y="4171945"/>
            <a:ext cx="1" cy="75723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680" name="OFFLINE_learning.png" descr="OFFLINE_le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147" y="4155084"/>
            <a:ext cx="3529460" cy="1717355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Online Phase"/>
          <p:cNvSpPr txBox="1"/>
          <p:nvPr/>
        </p:nvSpPr>
        <p:spPr>
          <a:xfrm>
            <a:off x="10316853" y="3061968"/>
            <a:ext cx="3909725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Online Phase</a:t>
            </a:r>
          </a:p>
        </p:txBody>
      </p:sp>
      <p:grpSp>
        <p:nvGrpSpPr>
          <p:cNvPr id="695" name="Agrupar"/>
          <p:cNvGrpSpPr/>
          <p:nvPr/>
        </p:nvGrpSpPr>
        <p:grpSpPr>
          <a:xfrm>
            <a:off x="7272469" y="4350171"/>
            <a:ext cx="2146609" cy="400784"/>
            <a:chOff x="0" y="0"/>
            <a:chExt cx="2146607" cy="400783"/>
          </a:xfrm>
        </p:grpSpPr>
        <p:sp>
          <p:nvSpPr>
            <p:cNvPr id="682" name="Línea"/>
            <p:cNvSpPr/>
            <p:nvPr/>
          </p:nvSpPr>
          <p:spPr>
            <a:xfrm flipV="1">
              <a:off x="-1" y="0"/>
              <a:ext cx="2" cy="400784"/>
            </a:xfrm>
            <a:prstGeom prst="line">
              <a:avLst/>
            </a:prstGeom>
            <a:noFill/>
            <a:ln w="63500" cap="flat">
              <a:solidFill>
                <a:srgbClr val="496A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3" name="Línea"/>
            <p:cNvSpPr/>
            <p:nvPr/>
          </p:nvSpPr>
          <p:spPr>
            <a:xfrm flipV="1">
              <a:off x="177799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FEAD0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4" name="Línea"/>
            <p:cNvSpPr/>
            <p:nvPr/>
          </p:nvSpPr>
          <p:spPr>
            <a:xfrm flipV="1">
              <a:off x="355599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FEAD0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5" name="Línea"/>
            <p:cNvSpPr/>
            <p:nvPr/>
          </p:nvSpPr>
          <p:spPr>
            <a:xfrm flipV="1">
              <a:off x="533399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FEAD0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6" name="Línea"/>
            <p:cNvSpPr/>
            <p:nvPr/>
          </p:nvSpPr>
          <p:spPr>
            <a:xfrm flipV="1">
              <a:off x="711198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496A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7" name="Línea"/>
            <p:cNvSpPr/>
            <p:nvPr/>
          </p:nvSpPr>
          <p:spPr>
            <a:xfrm flipV="1">
              <a:off x="888998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FDAC0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Línea"/>
            <p:cNvSpPr/>
            <p:nvPr/>
          </p:nvSpPr>
          <p:spPr>
            <a:xfrm flipV="1">
              <a:off x="1066797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FDAC0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9" name="Línea"/>
            <p:cNvSpPr/>
            <p:nvPr/>
          </p:nvSpPr>
          <p:spPr>
            <a:xfrm flipV="1">
              <a:off x="1244597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FDAC0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0" name="Línea"/>
            <p:cNvSpPr/>
            <p:nvPr/>
          </p:nvSpPr>
          <p:spPr>
            <a:xfrm flipV="1">
              <a:off x="1422398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496A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1" name="Línea"/>
            <p:cNvSpPr/>
            <p:nvPr/>
          </p:nvSpPr>
          <p:spPr>
            <a:xfrm flipV="1">
              <a:off x="1600197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496A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Línea"/>
            <p:cNvSpPr/>
            <p:nvPr/>
          </p:nvSpPr>
          <p:spPr>
            <a:xfrm flipV="1">
              <a:off x="1791008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496A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Línea"/>
            <p:cNvSpPr/>
            <p:nvPr/>
          </p:nvSpPr>
          <p:spPr>
            <a:xfrm flipV="1">
              <a:off x="1968807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496A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Línea"/>
            <p:cNvSpPr/>
            <p:nvPr/>
          </p:nvSpPr>
          <p:spPr>
            <a:xfrm flipV="1">
              <a:off x="2146607" y="0"/>
              <a:ext cx="1" cy="400784"/>
            </a:xfrm>
            <a:prstGeom prst="line">
              <a:avLst/>
            </a:prstGeom>
            <a:noFill/>
            <a:ln w="63500" cap="flat">
              <a:solidFill>
                <a:srgbClr val="496A8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96" name="Línea"/>
          <p:cNvSpPr/>
          <p:nvPr/>
        </p:nvSpPr>
        <p:spPr>
          <a:xfrm flipV="1">
            <a:off x="9596877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7" name="Línea"/>
          <p:cNvSpPr/>
          <p:nvPr/>
        </p:nvSpPr>
        <p:spPr>
          <a:xfrm flipV="1">
            <a:off x="9774676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8" name="Línea"/>
          <p:cNvSpPr/>
          <p:nvPr/>
        </p:nvSpPr>
        <p:spPr>
          <a:xfrm flipV="1">
            <a:off x="9952476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99" name="Línea"/>
          <p:cNvSpPr/>
          <p:nvPr/>
        </p:nvSpPr>
        <p:spPr>
          <a:xfrm flipV="1">
            <a:off x="10130275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0" name="Línea"/>
          <p:cNvSpPr/>
          <p:nvPr/>
        </p:nvSpPr>
        <p:spPr>
          <a:xfrm flipV="1">
            <a:off x="10308075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1" name="Línea"/>
          <p:cNvSpPr/>
          <p:nvPr/>
        </p:nvSpPr>
        <p:spPr>
          <a:xfrm flipV="1">
            <a:off x="10485875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2" name="Línea"/>
          <p:cNvSpPr/>
          <p:nvPr/>
        </p:nvSpPr>
        <p:spPr>
          <a:xfrm flipV="1">
            <a:off x="10663674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3" name="Línea"/>
          <p:cNvSpPr/>
          <p:nvPr/>
        </p:nvSpPr>
        <p:spPr>
          <a:xfrm flipV="1">
            <a:off x="10854485" y="4083173"/>
            <a:ext cx="1" cy="934780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7" name="Agrupar"/>
          <p:cNvGrpSpPr/>
          <p:nvPr/>
        </p:nvGrpSpPr>
        <p:grpSpPr>
          <a:xfrm>
            <a:off x="11032284" y="4345262"/>
            <a:ext cx="355601" cy="410601"/>
            <a:chOff x="0" y="0"/>
            <a:chExt cx="355600" cy="410600"/>
          </a:xfrm>
        </p:grpSpPr>
        <p:sp>
          <p:nvSpPr>
            <p:cNvPr id="704" name="Línea"/>
            <p:cNvSpPr/>
            <p:nvPr/>
          </p:nvSpPr>
          <p:spPr>
            <a:xfrm flipV="1">
              <a:off x="-1" y="0"/>
              <a:ext cx="2" cy="410601"/>
            </a:xfrm>
            <a:prstGeom prst="line">
              <a:avLst/>
            </a:prstGeom>
            <a:noFill/>
            <a:ln w="635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5" name="Línea"/>
            <p:cNvSpPr/>
            <p:nvPr/>
          </p:nvSpPr>
          <p:spPr>
            <a:xfrm flipV="1">
              <a:off x="177799" y="0"/>
              <a:ext cx="2" cy="410601"/>
            </a:xfrm>
            <a:prstGeom prst="line">
              <a:avLst/>
            </a:prstGeom>
            <a:noFill/>
            <a:ln w="635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6" name="Línea"/>
            <p:cNvSpPr/>
            <p:nvPr/>
          </p:nvSpPr>
          <p:spPr>
            <a:xfrm flipV="1">
              <a:off x="355599" y="0"/>
              <a:ext cx="2" cy="410601"/>
            </a:xfrm>
            <a:prstGeom prst="line">
              <a:avLst/>
            </a:prstGeom>
            <a:noFill/>
            <a:ln w="635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0"/>
                </a:spcBef>
                <a:defRPr sz="4800"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08" name="Línea"/>
          <p:cNvSpPr/>
          <p:nvPr/>
        </p:nvSpPr>
        <p:spPr>
          <a:xfrm flipV="1">
            <a:off x="11565684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09" name="Línea"/>
          <p:cNvSpPr/>
          <p:nvPr/>
        </p:nvSpPr>
        <p:spPr>
          <a:xfrm flipV="1">
            <a:off x="11743484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0" name="Línea"/>
          <p:cNvSpPr/>
          <p:nvPr/>
        </p:nvSpPr>
        <p:spPr>
          <a:xfrm flipV="1">
            <a:off x="11921283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1" name="Línea"/>
          <p:cNvSpPr/>
          <p:nvPr/>
        </p:nvSpPr>
        <p:spPr>
          <a:xfrm flipV="1">
            <a:off x="12099083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2" name="Línea"/>
          <p:cNvSpPr/>
          <p:nvPr/>
        </p:nvSpPr>
        <p:spPr>
          <a:xfrm flipV="1">
            <a:off x="12276884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3" name="Línea"/>
          <p:cNvSpPr/>
          <p:nvPr/>
        </p:nvSpPr>
        <p:spPr>
          <a:xfrm flipV="1">
            <a:off x="12454683" y="4083173"/>
            <a:ext cx="1" cy="934780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4" name="Línea"/>
          <p:cNvSpPr/>
          <p:nvPr/>
        </p:nvSpPr>
        <p:spPr>
          <a:xfrm flipV="1">
            <a:off x="12645494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5" name="Línea"/>
          <p:cNvSpPr/>
          <p:nvPr/>
        </p:nvSpPr>
        <p:spPr>
          <a:xfrm flipV="1">
            <a:off x="12823293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6" name="Línea"/>
          <p:cNvSpPr/>
          <p:nvPr/>
        </p:nvSpPr>
        <p:spPr>
          <a:xfrm flipV="1">
            <a:off x="13001093" y="4336346"/>
            <a:ext cx="1" cy="400785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7" name="Línea"/>
          <p:cNvSpPr/>
          <p:nvPr/>
        </p:nvSpPr>
        <p:spPr>
          <a:xfrm flipV="1">
            <a:off x="13178893" y="4336346"/>
            <a:ext cx="1" cy="400785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8" name="Línea"/>
          <p:cNvSpPr/>
          <p:nvPr/>
        </p:nvSpPr>
        <p:spPr>
          <a:xfrm flipV="1">
            <a:off x="13356692" y="4336346"/>
            <a:ext cx="1" cy="400785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9" name="Línea"/>
          <p:cNvSpPr/>
          <p:nvPr/>
        </p:nvSpPr>
        <p:spPr>
          <a:xfrm flipV="1">
            <a:off x="13534492" y="4336346"/>
            <a:ext cx="1" cy="400785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0" name="Línea"/>
          <p:cNvSpPr/>
          <p:nvPr/>
        </p:nvSpPr>
        <p:spPr>
          <a:xfrm flipV="1">
            <a:off x="13712290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1" name="Línea"/>
          <p:cNvSpPr/>
          <p:nvPr/>
        </p:nvSpPr>
        <p:spPr>
          <a:xfrm flipV="1">
            <a:off x="13890090" y="4336346"/>
            <a:ext cx="1" cy="400785"/>
          </a:xfrm>
          <a:prstGeom prst="line">
            <a:avLst/>
          </a:prstGeom>
          <a:ln w="63500">
            <a:solidFill>
              <a:srgbClr val="FEAD02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2" name="Línea"/>
          <p:cNvSpPr/>
          <p:nvPr/>
        </p:nvSpPr>
        <p:spPr>
          <a:xfrm flipV="1">
            <a:off x="14067890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3" name="Línea"/>
          <p:cNvSpPr/>
          <p:nvPr/>
        </p:nvSpPr>
        <p:spPr>
          <a:xfrm flipV="1">
            <a:off x="14245690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Línea"/>
          <p:cNvSpPr/>
          <p:nvPr/>
        </p:nvSpPr>
        <p:spPr>
          <a:xfrm flipV="1">
            <a:off x="14403644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Línea"/>
          <p:cNvSpPr/>
          <p:nvPr/>
        </p:nvSpPr>
        <p:spPr>
          <a:xfrm flipV="1">
            <a:off x="14581442" y="4336346"/>
            <a:ext cx="1" cy="400785"/>
          </a:xfrm>
          <a:prstGeom prst="line">
            <a:avLst/>
          </a:prstGeom>
          <a:ln w="63500">
            <a:solidFill>
              <a:srgbClr val="FEAD02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6" name="Línea"/>
          <p:cNvSpPr/>
          <p:nvPr/>
        </p:nvSpPr>
        <p:spPr>
          <a:xfrm flipV="1">
            <a:off x="14759242" y="4336346"/>
            <a:ext cx="1" cy="400785"/>
          </a:xfrm>
          <a:prstGeom prst="line">
            <a:avLst/>
          </a:prstGeom>
          <a:ln w="63500">
            <a:solidFill>
              <a:srgbClr val="FEAD02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7" name="Línea"/>
          <p:cNvSpPr/>
          <p:nvPr/>
        </p:nvSpPr>
        <p:spPr>
          <a:xfrm flipV="1">
            <a:off x="14937042" y="4336346"/>
            <a:ext cx="1" cy="400785"/>
          </a:xfrm>
          <a:prstGeom prst="line">
            <a:avLst/>
          </a:prstGeom>
          <a:ln w="63500">
            <a:solidFill>
              <a:srgbClr val="FEAD02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8" name="Línea"/>
          <p:cNvSpPr/>
          <p:nvPr/>
        </p:nvSpPr>
        <p:spPr>
          <a:xfrm flipV="1">
            <a:off x="15114842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9" name="Línea"/>
          <p:cNvSpPr/>
          <p:nvPr/>
        </p:nvSpPr>
        <p:spPr>
          <a:xfrm flipV="1">
            <a:off x="15292642" y="4336346"/>
            <a:ext cx="1" cy="400785"/>
          </a:xfrm>
          <a:prstGeom prst="line">
            <a:avLst/>
          </a:prstGeom>
          <a:ln w="63500">
            <a:solidFill>
              <a:srgbClr val="FDAC02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0" name="Línea"/>
          <p:cNvSpPr/>
          <p:nvPr/>
        </p:nvSpPr>
        <p:spPr>
          <a:xfrm flipV="1">
            <a:off x="15470440" y="4336346"/>
            <a:ext cx="1" cy="400785"/>
          </a:xfrm>
          <a:prstGeom prst="line">
            <a:avLst/>
          </a:prstGeom>
          <a:ln w="63500">
            <a:solidFill>
              <a:srgbClr val="FDAC02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1" name="Línea"/>
          <p:cNvSpPr/>
          <p:nvPr/>
        </p:nvSpPr>
        <p:spPr>
          <a:xfrm flipV="1">
            <a:off x="15648240" y="4336346"/>
            <a:ext cx="1" cy="400785"/>
          </a:xfrm>
          <a:prstGeom prst="line">
            <a:avLst/>
          </a:prstGeom>
          <a:ln w="63500">
            <a:solidFill>
              <a:srgbClr val="FDAC02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2" name="Línea"/>
          <p:cNvSpPr/>
          <p:nvPr/>
        </p:nvSpPr>
        <p:spPr>
          <a:xfrm flipV="1">
            <a:off x="15826042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3" name="Línea"/>
          <p:cNvSpPr/>
          <p:nvPr/>
        </p:nvSpPr>
        <p:spPr>
          <a:xfrm flipV="1">
            <a:off x="16003840" y="4336346"/>
            <a:ext cx="1" cy="400785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4" name="Línea"/>
          <p:cNvSpPr/>
          <p:nvPr/>
        </p:nvSpPr>
        <p:spPr>
          <a:xfrm flipV="1">
            <a:off x="16194652" y="4336346"/>
            <a:ext cx="1" cy="400785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5" name="Línea"/>
          <p:cNvSpPr/>
          <p:nvPr/>
        </p:nvSpPr>
        <p:spPr>
          <a:xfrm flipV="1">
            <a:off x="16372451" y="4336346"/>
            <a:ext cx="1" cy="400785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6" name="Línea"/>
          <p:cNvSpPr/>
          <p:nvPr/>
        </p:nvSpPr>
        <p:spPr>
          <a:xfrm flipV="1">
            <a:off x="16550251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7" name="Línea"/>
          <p:cNvSpPr/>
          <p:nvPr/>
        </p:nvSpPr>
        <p:spPr>
          <a:xfrm flipV="1">
            <a:off x="16728051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8" name="Línea"/>
          <p:cNvSpPr/>
          <p:nvPr/>
        </p:nvSpPr>
        <p:spPr>
          <a:xfrm flipV="1">
            <a:off x="16905851" y="4336346"/>
            <a:ext cx="1" cy="400785"/>
          </a:xfrm>
          <a:prstGeom prst="line">
            <a:avLst/>
          </a:prstGeom>
          <a:ln w="63500">
            <a:solidFill>
              <a:srgbClr val="496A81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9" name="Flecha doble"/>
          <p:cNvSpPr/>
          <p:nvPr/>
        </p:nvSpPr>
        <p:spPr>
          <a:xfrm>
            <a:off x="7090436" y="5304234"/>
            <a:ext cx="3656114" cy="303511"/>
          </a:xfrm>
          <a:prstGeom prst="leftRightArrow">
            <a:avLst>
              <a:gd name="adj1" fmla="val 32000"/>
              <a:gd name="adj2" fmla="val 18411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0" name="Rectángulo redondeado"/>
          <p:cNvSpPr/>
          <p:nvPr/>
        </p:nvSpPr>
        <p:spPr>
          <a:xfrm>
            <a:off x="7056256" y="3915562"/>
            <a:ext cx="3724475" cy="1270001"/>
          </a:xfrm>
          <a:prstGeom prst="roundRect">
            <a:avLst>
              <a:gd name="adj" fmla="val 15000"/>
            </a:avLst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1" name="Buffer full"/>
          <p:cNvSpPr txBox="1"/>
          <p:nvPr/>
        </p:nvSpPr>
        <p:spPr>
          <a:xfrm>
            <a:off x="8049431" y="5709686"/>
            <a:ext cx="191077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Buffer full</a:t>
            </a:r>
          </a:p>
        </p:txBody>
      </p:sp>
      <p:sp>
        <p:nvSpPr>
          <p:cNvPr id="742" name="Rectángulo redondeado"/>
          <p:cNvSpPr/>
          <p:nvPr/>
        </p:nvSpPr>
        <p:spPr>
          <a:xfrm>
            <a:off x="10856970" y="3915562"/>
            <a:ext cx="1742598" cy="1270001"/>
          </a:xfrm>
          <a:prstGeom prst="roundRect">
            <a:avLst>
              <a:gd name="adj" fmla="val 15000"/>
            </a:avLst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3" name="Flecha doble"/>
          <p:cNvSpPr/>
          <p:nvPr/>
        </p:nvSpPr>
        <p:spPr>
          <a:xfrm>
            <a:off x="10631924" y="5304234"/>
            <a:ext cx="2008899" cy="303511"/>
          </a:xfrm>
          <a:prstGeom prst="leftRightArrow">
            <a:avLst>
              <a:gd name="adj1" fmla="val 32000"/>
              <a:gd name="adj2" fmla="val 184112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4" name="Buffer full"/>
          <p:cNvSpPr txBox="1"/>
          <p:nvPr/>
        </p:nvSpPr>
        <p:spPr>
          <a:xfrm>
            <a:off x="10859207" y="5709686"/>
            <a:ext cx="1910779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30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Buffer full</a:t>
            </a:r>
          </a:p>
        </p:txBody>
      </p:sp>
      <p:sp>
        <p:nvSpPr>
          <p:cNvPr id="745" name="Rectángulo redondeado"/>
          <p:cNvSpPr/>
          <p:nvPr/>
        </p:nvSpPr>
        <p:spPr>
          <a:xfrm>
            <a:off x="12614965" y="3915562"/>
            <a:ext cx="4872233" cy="1270001"/>
          </a:xfrm>
          <a:prstGeom prst="roundRect">
            <a:avLst>
              <a:gd name="adj" fmla="val 15000"/>
            </a:avLst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6" name="Rectángulo"/>
          <p:cNvSpPr/>
          <p:nvPr/>
        </p:nvSpPr>
        <p:spPr>
          <a:xfrm>
            <a:off x="17294308" y="3736789"/>
            <a:ext cx="550078" cy="18849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7" name="Time"/>
          <p:cNvSpPr txBox="1"/>
          <p:nvPr/>
        </p:nvSpPr>
        <p:spPr>
          <a:xfrm>
            <a:off x="17605147" y="4166868"/>
            <a:ext cx="1566134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Time</a:t>
            </a:r>
          </a:p>
        </p:txBody>
      </p:sp>
      <p:pic>
        <p:nvPicPr>
          <p:cNvPr id="748" name="ONLINE_update.png" descr="ONLINE_upda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14" y="7062100"/>
            <a:ext cx="6610526" cy="4650349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Línea"/>
          <p:cNvSpPr/>
          <p:nvPr/>
        </p:nvSpPr>
        <p:spPr>
          <a:xfrm flipV="1">
            <a:off x="385762" y="6632993"/>
            <a:ext cx="23782243" cy="965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0" name="Óvalo"/>
          <p:cNvSpPr/>
          <p:nvPr/>
        </p:nvSpPr>
        <p:spPr>
          <a:xfrm>
            <a:off x="10711119" y="5562600"/>
            <a:ext cx="2008899" cy="909379"/>
          </a:xfrm>
          <a:prstGeom prst="ellipse">
            <a:avLst/>
          </a:prstGeom>
          <a:ln w="25400">
            <a:solidFill>
              <a:srgbClr val="FF43A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51" name="Features of each epoch:…"/>
          <p:cNvSpPr txBox="1"/>
          <p:nvPr/>
        </p:nvSpPr>
        <p:spPr>
          <a:xfrm>
            <a:off x="8311388" y="7744121"/>
            <a:ext cx="15929041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rgbClr val="000000"/>
                </a:solidFill>
              </a:defRPr>
            </a:pPr>
            <a:r>
              <a:rPr lang="es-ES" dirty="0">
                <a:latin typeface="EHUSans" panose="02000503050000020004" pitchFamily="2" charset="0"/>
              </a:rPr>
              <a:t>Meta-f</a:t>
            </a:r>
            <a:r>
              <a:rPr dirty="0" err="1">
                <a:latin typeface="EHUSans" panose="02000503050000020004" pitchFamily="2" charset="0"/>
              </a:rPr>
              <a:t>eatures</a:t>
            </a:r>
            <a:r>
              <a:rPr dirty="0">
                <a:latin typeface="EHUSans" panose="02000503050000020004" pitchFamily="2" charset="0"/>
              </a:rPr>
              <a:t> of each epoch:</a:t>
            </a:r>
          </a:p>
          <a:p>
            <a:pPr marL="304800" indent="-3048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rPr dirty="0">
                <a:latin typeface="EHUSans" panose="02000503050000020004" pitchFamily="2" charset="0"/>
              </a:rPr>
              <a:t>Number of instances classified of each class</a:t>
            </a:r>
          </a:p>
          <a:p>
            <a:pPr marL="304800" indent="-3048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rPr dirty="0">
                <a:latin typeface="EHUSans" panose="02000503050000020004" pitchFamily="2" charset="0"/>
              </a:rPr>
              <a:t>Entropy of the mixture model (to model the overlapping)</a:t>
            </a:r>
          </a:p>
          <a:p>
            <a:pPr marL="304800" indent="-3048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rPr dirty="0">
                <a:latin typeface="EHUSans" panose="02000503050000020004" pitchFamily="2" charset="0"/>
              </a:rPr>
              <a:t>Mean and variance of the inter arrival time of each class</a:t>
            </a:r>
          </a:p>
          <a:p>
            <a:pPr marL="304800" indent="-304800" algn="l">
              <a:buSzPct val="123000"/>
              <a:buChar char="•"/>
              <a:defRPr sz="3000">
                <a:solidFill>
                  <a:srgbClr val="000000"/>
                </a:solidFill>
              </a:defRPr>
            </a:pPr>
            <a:r>
              <a:rPr dirty="0">
                <a:latin typeface="EHUSans" panose="02000503050000020004" pitchFamily="2" charset="0"/>
              </a:rPr>
              <a:t>Mean and variance of the density that the models assign to the instances of the buffer</a:t>
            </a:r>
          </a:p>
        </p:txBody>
      </p:sp>
      <p:sp>
        <p:nvSpPr>
          <p:cNvPr id="75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uenco de pappardelle con mantequilla de perejil, avellanas tostadas y lascas de queso parmesano" descr="Cuenco de pappardelle con mantequilla de perejil, avellanas tostadas y lascas de queso parmesano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462" b="462"/>
          <a:stretch>
            <a:fillRect/>
          </a:stretch>
        </p:blipFill>
        <p:spPr>
          <a:xfrm>
            <a:off x="16674574" y="-99780"/>
            <a:ext cx="7898254" cy="13915576"/>
          </a:xfrm>
          <a:prstGeom prst="rect">
            <a:avLst/>
          </a:prstGeom>
        </p:spPr>
      </p:pic>
      <p:sp>
        <p:nvSpPr>
          <p:cNvPr id="167" name="Motivation and Scope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4701531" cy="14351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Motivation and Scope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30C6B6-FA12-3D1A-126A-08BC788289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4</a:t>
            </a:fld>
            <a:endParaRPr lang="es-ES"/>
          </a:p>
        </p:txBody>
      </p:sp>
      <p:sp>
        <p:nvSpPr>
          <p:cNvPr id="5" name="Mix-up between terms and problems">
            <a:extLst>
              <a:ext uri="{FF2B5EF4-FFF2-40B4-BE49-F238E27FC236}">
                <a16:creationId xmlns:a16="http://schemas.microsoft.com/office/drawing/2014/main" id="{487567B5-BFBC-643D-C1A4-4E5493CCD4C0}"/>
              </a:ext>
            </a:extLst>
          </p:cNvPr>
          <p:cNvSpPr txBox="1">
            <a:spLocks/>
          </p:cNvSpPr>
          <p:nvPr/>
        </p:nvSpPr>
        <p:spPr>
          <a:xfrm>
            <a:off x="1206500" y="2641684"/>
            <a:ext cx="14701531" cy="999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914400" indent="-914400" hangingPunct="1">
              <a:buFont typeface="+mj-lt"/>
              <a:buAutoNum type="arabicPeriod"/>
            </a:pPr>
            <a:r>
              <a:rPr lang="en-US" dirty="0">
                <a:latin typeface="EHUSans" panose="02000503050000020004" pitchFamily="2" charset="0"/>
              </a:rPr>
              <a:t>Taxonomy of terms and problems</a:t>
            </a:r>
          </a:p>
          <a:p>
            <a:pPr marL="914400" indent="-914400" hangingPunct="1">
              <a:buFont typeface="+mj-lt"/>
              <a:buAutoNum type="arabicPeriod"/>
            </a:pPr>
            <a:r>
              <a:rPr lang="en-US" dirty="0">
                <a:latin typeface="EHUSans" panose="02000503050000020004" pitchFamily="2" charset="0"/>
              </a:rPr>
              <a:t>Propose a robust probabilistic framework for Streaming Novelty Detection (SND) problems</a:t>
            </a:r>
          </a:p>
          <a:p>
            <a:pPr hangingPunct="1"/>
            <a:r>
              <a:rPr lang="en-US" dirty="0">
                <a:latin typeface="EHUSans" panose="02000503050000020004" pitchFamily="2" charset="0"/>
              </a:rPr>
              <a:t>What if instances are Time Series?</a:t>
            </a:r>
          </a:p>
          <a:p>
            <a:pPr lvl="1" hangingPunct="1"/>
            <a:r>
              <a:rPr lang="en-US" dirty="0">
                <a:latin typeface="EHUSans" panose="02000503050000020004" pitchFamily="2" charset="0"/>
              </a:rPr>
              <a:t>Probabilistic modelling for time series?</a:t>
            </a:r>
          </a:p>
          <a:p>
            <a:pPr lvl="2" hangingPunct="1"/>
            <a:r>
              <a:rPr lang="en-US" dirty="0">
                <a:latin typeface="EHUSans" panose="02000503050000020004" pitchFamily="2" charset="0"/>
              </a:rPr>
              <a:t>Opted to choose deep learning solutions</a:t>
            </a:r>
          </a:p>
          <a:p>
            <a:pPr lvl="1" hangingPunct="1"/>
            <a:endParaRPr lang="en-US" dirty="0">
              <a:latin typeface="EHUSans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99882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Notes before the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Notes before the results</a:t>
            </a:r>
          </a:p>
        </p:txBody>
      </p:sp>
      <p:sp>
        <p:nvSpPr>
          <p:cNvPr id="761" name="MINAS algorithm…"/>
          <p:cNvSpPr txBox="1">
            <a:spLocks noGrp="1"/>
          </p:cNvSpPr>
          <p:nvPr>
            <p:ph type="body" idx="1"/>
          </p:nvPr>
        </p:nvSpPr>
        <p:spPr>
          <a:xfrm>
            <a:off x="1206500" y="3183811"/>
            <a:ext cx="21971000" cy="932070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MINAS algorithm</a:t>
            </a:r>
          </a:p>
          <a:p>
            <a:pPr lvl="1"/>
            <a:r>
              <a:rPr dirty="0">
                <a:latin typeface="EHUSans" panose="02000503050000020004" pitchFamily="2" charset="0"/>
              </a:rPr>
              <a:t>When instances are introduced into the buffer, they are not counted as an Error or success!</a:t>
            </a:r>
          </a:p>
          <a:p>
            <a:r>
              <a:rPr dirty="0" err="1">
                <a:latin typeface="EHUSans" panose="02000503050000020004" pitchFamily="2" charset="0"/>
              </a:rPr>
              <a:t>SENCForest</a:t>
            </a:r>
            <a:r>
              <a:rPr dirty="0">
                <a:latin typeface="EHUSans" panose="02000503050000020004" pitchFamily="2" charset="0"/>
              </a:rPr>
              <a:t> algorithm</a:t>
            </a:r>
          </a:p>
          <a:p>
            <a:pPr lvl="1"/>
            <a:r>
              <a:rPr dirty="0">
                <a:latin typeface="EHUSans" panose="02000503050000020004" pitchFamily="2" charset="0"/>
              </a:rPr>
              <a:t>It only can discover one class. It assigns the same class label to all new instances</a:t>
            </a:r>
          </a:p>
          <a:p>
            <a:r>
              <a:rPr dirty="0" err="1">
                <a:latin typeface="EHUSans" panose="02000503050000020004" pitchFamily="2" charset="0"/>
              </a:rPr>
              <a:t>SNDProb</a:t>
            </a:r>
            <a:endParaRPr dirty="0">
              <a:latin typeface="EHUSans" panose="02000503050000020004" pitchFamily="2" charset="0"/>
            </a:endParaRPr>
          </a:p>
          <a:p>
            <a:pPr lvl="1"/>
            <a:r>
              <a:rPr dirty="0">
                <a:latin typeface="EHUSans" panose="02000503050000020004" pitchFamily="2" charset="0"/>
              </a:rPr>
              <a:t>We provide predicted labels when the buffer is released for the buffered instances</a:t>
            </a:r>
          </a:p>
        </p:txBody>
      </p:sp>
      <p:sp>
        <p:nvSpPr>
          <p:cNvPr id="76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Our personal view of how this should be test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fontScale="92500"/>
          </a:bodyPr>
          <a:lstStyle>
            <a:lvl1pPr defTabSz="503555">
              <a:defRPr sz="3355"/>
            </a:lvl1pPr>
          </a:lstStyle>
          <a:p>
            <a:r>
              <a:rPr dirty="0">
                <a:latin typeface="EHUSans" panose="02000503050000020004" pitchFamily="2" charset="0"/>
              </a:rPr>
              <a:t>Our personal view of how this should be tested</a:t>
            </a:r>
          </a:p>
        </p:txBody>
      </p:sp>
      <p:sp>
        <p:nvSpPr>
          <p:cNvPr id="765" name="Consider how the classes arriv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latin typeface="EHUSans" panose="02000503050000020004" pitchFamily="2" charset="0"/>
              </a:rPr>
              <a:t>Consider how the classes arrive</a:t>
            </a:r>
          </a:p>
          <a:p>
            <a:r>
              <a:rPr dirty="0">
                <a:latin typeface="EHUSans" panose="02000503050000020004" pitchFamily="2" charset="0"/>
              </a:rPr>
              <a:t>Control how the classes are set in the feature space</a:t>
            </a:r>
          </a:p>
          <a:p>
            <a:pPr lvl="2"/>
            <a:r>
              <a:rPr dirty="0">
                <a:latin typeface="EHUSans" panose="02000503050000020004" pitchFamily="2" charset="0"/>
              </a:rPr>
              <a:t>Do they overlap?</a:t>
            </a:r>
          </a:p>
          <a:p>
            <a:r>
              <a:rPr dirty="0">
                <a:latin typeface="EHUSans" panose="02000503050000020004" pitchFamily="2" charset="0"/>
              </a:rPr>
              <a:t>Take into account how many new classes arrive at a time</a:t>
            </a:r>
          </a:p>
          <a:p>
            <a:r>
              <a:rPr dirty="0">
                <a:latin typeface="EHUSans" panose="02000503050000020004" pitchFamily="2" charset="0"/>
              </a:rPr>
              <a:t>Evaluation Measures?</a:t>
            </a:r>
            <a:endParaRPr lang="es-ES" dirty="0">
              <a:latin typeface="EHUSans" panose="02000503050000020004" pitchFamily="2" charset="0"/>
            </a:endParaRPr>
          </a:p>
          <a:p>
            <a:r>
              <a:rPr lang="es-ES" dirty="0" err="1">
                <a:latin typeface="EHUSans" panose="02000503050000020004" pitchFamily="2" charset="0"/>
              </a:rPr>
              <a:t>Upper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bound</a:t>
            </a:r>
            <a:r>
              <a:rPr lang="es-ES" dirty="0">
                <a:latin typeface="EHUSans" panose="02000503050000020004" pitchFamily="2" charset="0"/>
              </a:rPr>
              <a:t>? </a:t>
            </a:r>
            <a:r>
              <a:rPr lang="es-ES" sz="3600" dirty="0" err="1">
                <a:latin typeface="EHUSans" panose="02000503050000020004" pitchFamily="2" charset="0"/>
              </a:rPr>
              <a:t>Supervised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SNDProb</a:t>
            </a:r>
            <a:endParaRPr dirty="0">
              <a:latin typeface="EHUSans" panose="02000503050000020004" pitchFamily="2" charset="0"/>
            </a:endParaRPr>
          </a:p>
        </p:txBody>
      </p:sp>
      <p:pic>
        <p:nvPicPr>
          <p:cNvPr id="766" name="bill-oxford-tR0PPLuN6Pw-unsplash.jpg" descr="bill-oxford-tR0PPLuN6Pw-unsplash.jp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17475" r="17475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767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Experiments</a:t>
            </a:r>
          </a:p>
        </p:txBody>
      </p:sp>
      <p:sp>
        <p:nvSpPr>
          <p:cNvPr id="76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ynthetic Scenarios and Arrival Strate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Synthetic Scenarios and Arrival Strategies</a:t>
            </a:r>
          </a:p>
        </p:txBody>
      </p:sp>
      <p:pic>
        <p:nvPicPr>
          <p:cNvPr id="772" name="ScenariosClassif3_1.pdf" descr="ScenariosClassif3_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376" y="2540606"/>
            <a:ext cx="508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ScenariosClassif3_2.pdf" descr="ScenariosClassif3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0" y="2540606"/>
            <a:ext cx="5080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ScenariosClassif3_3.pdf" descr="ScenariosClassif3_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9623" y="2540606"/>
            <a:ext cx="508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ScenariosClassif3_4.pdf" descr="ScenariosClassif3_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4376" y="8183774"/>
            <a:ext cx="5080001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ScenariosClassif3_5.pdf" descr="ScenariosClassif3_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2000" y="8183774"/>
            <a:ext cx="5080000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ScenariosClassif3_6.pdf" descr="ScenariosClassif3_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9623" y="8045655"/>
            <a:ext cx="50800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090683F-F705-E175-6B7C-08B92277E1D5}"/>
              </a:ext>
            </a:extLst>
          </p:cNvPr>
          <p:cNvSpPr/>
          <p:nvPr/>
        </p:nvSpPr>
        <p:spPr>
          <a:xfrm>
            <a:off x="685263" y="6770003"/>
            <a:ext cx="271668" cy="271668"/>
          </a:xfrm>
          <a:prstGeom prst="rect">
            <a:avLst/>
          </a:prstGeom>
          <a:solidFill>
            <a:srgbClr val="FF040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2DD8386-8489-DA70-8A8D-D24D0009CA5E}"/>
              </a:ext>
            </a:extLst>
          </p:cNvPr>
          <p:cNvSpPr/>
          <p:nvPr/>
        </p:nvSpPr>
        <p:spPr>
          <a:xfrm>
            <a:off x="685263" y="7288061"/>
            <a:ext cx="271668" cy="271668"/>
          </a:xfrm>
          <a:prstGeom prst="rect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2298BF-99DD-2A66-85F3-434429121D52}"/>
              </a:ext>
            </a:extLst>
          </p:cNvPr>
          <p:cNvSpPr txBox="1"/>
          <p:nvPr/>
        </p:nvSpPr>
        <p:spPr>
          <a:xfrm>
            <a:off x="1033523" y="6905837"/>
            <a:ext cx="107721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TRAIN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ynthetic Scenarios and Arrival Strate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Synthetic Scenarios and Arrival Strategies</a:t>
            </a:r>
          </a:p>
        </p:txBody>
      </p:sp>
      <p:pic>
        <p:nvPicPr>
          <p:cNvPr id="781" name="StrategiesClassif3_1.pdf" descr="StrategiesClassif3_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2540000"/>
            <a:ext cx="5080000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StrategiesClassif3_2.pdf" descr="StrategiesClassif3_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0" y="2540000"/>
            <a:ext cx="5080000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StrategiesClassif3_3.pdf" descr="StrategiesClassif3_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3400" y="2540000"/>
            <a:ext cx="5080000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StrategiesClassif3_4.pdf" descr="StrategiesClassif3_4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8178800"/>
            <a:ext cx="5080000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StrategiesClassif3_5.pdf" descr="StrategiesClassif3_5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8178800"/>
            <a:ext cx="5080000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StrategiesClassif3_6.pdf" descr="StrategiesClassif3_6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3400" y="8178800"/>
            <a:ext cx="5080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6087A1F-1995-1261-3049-68C000A85131}"/>
              </a:ext>
            </a:extLst>
          </p:cNvPr>
          <p:cNvSpPr/>
          <p:nvPr/>
        </p:nvSpPr>
        <p:spPr>
          <a:xfrm>
            <a:off x="685263" y="6770003"/>
            <a:ext cx="271668" cy="271668"/>
          </a:xfrm>
          <a:prstGeom prst="rect">
            <a:avLst/>
          </a:prstGeom>
          <a:solidFill>
            <a:srgbClr val="FF0404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8C025B3-A37F-BED8-13C1-F12E8B37FA76}"/>
              </a:ext>
            </a:extLst>
          </p:cNvPr>
          <p:cNvSpPr/>
          <p:nvPr/>
        </p:nvSpPr>
        <p:spPr>
          <a:xfrm>
            <a:off x="685263" y="7288061"/>
            <a:ext cx="271668" cy="271668"/>
          </a:xfrm>
          <a:prstGeom prst="rect">
            <a:avLst/>
          </a:prstGeom>
          <a:solidFill>
            <a:srgbClr val="000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33976DB-1F15-C565-599D-AE9D38D82633}"/>
              </a:ext>
            </a:extLst>
          </p:cNvPr>
          <p:cNvSpPr txBox="1"/>
          <p:nvPr/>
        </p:nvSpPr>
        <p:spPr>
          <a:xfrm>
            <a:off x="1033523" y="6905837"/>
            <a:ext cx="107721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EHUSans" panose="02000503050000020004" pitchFamily="2" charset="0"/>
                <a:sym typeface="Helvetica Neue"/>
              </a:rPr>
              <a:t>TRAIN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cenario 1 - Arrival Strategy 1"/>
          <p:cNvSpPr txBox="1">
            <a:spLocks noGrp="1"/>
          </p:cNvSpPr>
          <p:nvPr>
            <p:ph type="title"/>
          </p:nvPr>
        </p:nvSpPr>
        <p:spPr>
          <a:xfrm>
            <a:off x="357793" y="426648"/>
            <a:ext cx="18730602" cy="840698"/>
          </a:xfrm>
          <a:prstGeom prst="rect">
            <a:avLst/>
          </a:prstGeom>
        </p:spPr>
        <p:txBody>
          <a:bodyPr/>
          <a:lstStyle>
            <a:lvl1pPr defTabSz="1389853">
              <a:defRPr sz="4845" spc="-96"/>
            </a:lvl1pPr>
          </a:lstStyle>
          <a:p>
            <a:r>
              <a:t>Scenario 1 - Arrival Strategy 1</a:t>
            </a:r>
          </a:p>
        </p:txBody>
      </p:sp>
      <p:pic>
        <p:nvPicPr>
          <p:cNvPr id="805" name="StrategiesClassif3_1.pdf" descr="StrategiesClassif3_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1505093"/>
            <a:ext cx="50800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Línea"/>
          <p:cNvSpPr/>
          <p:nvPr/>
        </p:nvSpPr>
        <p:spPr>
          <a:xfrm>
            <a:off x="298221" y="7037312"/>
            <a:ext cx="23787558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807" name="plot_500.pdf" descr="plot_50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9531"/>
            <a:ext cx="4572001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plot_2276.pdf" descr="plot_227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423" y="7489531"/>
            <a:ext cx="4572001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plot_2500.pdf" descr="plot_2500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697" y="7489531"/>
            <a:ext cx="4572001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plot_4677.pdf" descr="plot_467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1969" y="7489531"/>
            <a:ext cx="4572001" cy="45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plot_5000.pdf" descr="plot_5000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69244" y="7489531"/>
            <a:ext cx="4572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Iteration 500"/>
          <p:cNvSpPr txBox="1"/>
          <p:nvPr/>
        </p:nvSpPr>
        <p:spPr>
          <a:xfrm>
            <a:off x="1356474" y="12209196"/>
            <a:ext cx="18193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Iteration 500</a:t>
            </a:r>
          </a:p>
        </p:txBody>
      </p:sp>
      <p:sp>
        <p:nvSpPr>
          <p:cNvPr id="813" name="Iteration 2276…"/>
          <p:cNvSpPr txBox="1"/>
          <p:nvPr/>
        </p:nvSpPr>
        <p:spPr>
          <a:xfrm>
            <a:off x="6314694" y="12025046"/>
            <a:ext cx="228295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Iteration 2276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The buffer is full</a:t>
            </a:r>
          </a:p>
        </p:txBody>
      </p:sp>
      <p:sp>
        <p:nvSpPr>
          <p:cNvPr id="814" name="Iteration 2500"/>
          <p:cNvSpPr txBox="1"/>
          <p:nvPr/>
        </p:nvSpPr>
        <p:spPr>
          <a:xfrm>
            <a:off x="11197590" y="12209196"/>
            <a:ext cx="19888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Iteration 2500</a:t>
            </a:r>
          </a:p>
        </p:txBody>
      </p:sp>
      <p:sp>
        <p:nvSpPr>
          <p:cNvPr id="815" name="Iteration 4676…"/>
          <p:cNvSpPr txBox="1"/>
          <p:nvPr/>
        </p:nvSpPr>
        <p:spPr>
          <a:xfrm>
            <a:off x="15924361" y="12025046"/>
            <a:ext cx="228295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Iteration 4676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The buffer is full</a:t>
            </a:r>
          </a:p>
        </p:txBody>
      </p:sp>
      <p:sp>
        <p:nvSpPr>
          <p:cNvPr id="816" name="Iteration 5000…"/>
          <p:cNvSpPr txBox="1"/>
          <p:nvPr/>
        </p:nvSpPr>
        <p:spPr>
          <a:xfrm>
            <a:off x="20654627" y="12025046"/>
            <a:ext cx="278465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Iteration 5000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Red Class removed</a:t>
            </a:r>
          </a:p>
        </p:txBody>
      </p:sp>
      <p:sp>
        <p:nvSpPr>
          <p:cNvPr id="81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818" name="S1_Error.pdf" descr="S1_Error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6300" y="1079500"/>
            <a:ext cx="12839700" cy="5942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cenario 4 - Arrival Strategy 2"/>
          <p:cNvSpPr txBox="1">
            <a:spLocks noGrp="1"/>
          </p:cNvSpPr>
          <p:nvPr>
            <p:ph type="title"/>
          </p:nvPr>
        </p:nvSpPr>
        <p:spPr>
          <a:xfrm>
            <a:off x="357793" y="426648"/>
            <a:ext cx="18730602" cy="840698"/>
          </a:xfrm>
          <a:prstGeom prst="rect">
            <a:avLst/>
          </a:prstGeom>
        </p:spPr>
        <p:txBody>
          <a:bodyPr/>
          <a:lstStyle>
            <a:lvl1pPr defTabSz="1389853">
              <a:defRPr sz="4845" spc="-96"/>
            </a:lvl1pPr>
          </a:lstStyle>
          <a:p>
            <a:r>
              <a:t>Scenario 4 - Arrival Strategy 2</a:t>
            </a:r>
          </a:p>
        </p:txBody>
      </p:sp>
      <p:sp>
        <p:nvSpPr>
          <p:cNvPr id="821" name="Línea"/>
          <p:cNvSpPr/>
          <p:nvPr/>
        </p:nvSpPr>
        <p:spPr>
          <a:xfrm>
            <a:off x="298221" y="7037312"/>
            <a:ext cx="23787558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22" name="Iteration 500"/>
          <p:cNvSpPr txBox="1"/>
          <p:nvPr/>
        </p:nvSpPr>
        <p:spPr>
          <a:xfrm>
            <a:off x="1356474" y="12209196"/>
            <a:ext cx="18193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Iteration 500</a:t>
            </a:r>
          </a:p>
        </p:txBody>
      </p:sp>
      <p:sp>
        <p:nvSpPr>
          <p:cNvPr id="823" name="Iteration 3743…"/>
          <p:cNvSpPr txBox="1"/>
          <p:nvPr/>
        </p:nvSpPr>
        <p:spPr>
          <a:xfrm>
            <a:off x="6314694" y="12025046"/>
            <a:ext cx="228295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Iteration 3743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The buffer is full</a:t>
            </a:r>
          </a:p>
        </p:txBody>
      </p:sp>
      <p:sp>
        <p:nvSpPr>
          <p:cNvPr id="824" name="Iteration 4000"/>
          <p:cNvSpPr txBox="1"/>
          <p:nvPr/>
        </p:nvSpPr>
        <p:spPr>
          <a:xfrm>
            <a:off x="11197590" y="12209196"/>
            <a:ext cx="19888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Iteration 4000</a:t>
            </a:r>
          </a:p>
        </p:txBody>
      </p:sp>
      <p:sp>
        <p:nvSpPr>
          <p:cNvPr id="825" name="Iteration 13013…"/>
          <p:cNvSpPr txBox="1"/>
          <p:nvPr/>
        </p:nvSpPr>
        <p:spPr>
          <a:xfrm>
            <a:off x="15924361" y="12025046"/>
            <a:ext cx="228295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Iteration 13013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The buffer is full</a:t>
            </a:r>
          </a:p>
        </p:txBody>
      </p:sp>
      <p:sp>
        <p:nvSpPr>
          <p:cNvPr id="826" name="Iteration 13500"/>
          <p:cNvSpPr txBox="1"/>
          <p:nvPr/>
        </p:nvSpPr>
        <p:spPr>
          <a:xfrm>
            <a:off x="20945264" y="12209196"/>
            <a:ext cx="21582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Iteration 13500</a:t>
            </a:r>
          </a:p>
        </p:txBody>
      </p:sp>
      <p:pic>
        <p:nvPicPr>
          <p:cNvPr id="827" name="StrategiesClassif3_2.pdf" descr="StrategiesClassif3_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1300"/>
            <a:ext cx="5080000" cy="508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8" name="plot_500.pdf" descr="plot_500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0" y="7493000"/>
            <a:ext cx="45720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plot_3743.pdf" descr="plot_374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423" y="7493000"/>
            <a:ext cx="4572001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plot_4000.pdf" descr="plot_4000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7493000"/>
            <a:ext cx="45720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plot_13013.pdf" descr="plot_13013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6100" y="7493000"/>
            <a:ext cx="45720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plot_13500.pdf" descr="plot_13500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67500" y="7493000"/>
            <a:ext cx="4572000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834" name="S2_Error.pdf" descr="S2_Error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6300" y="1079500"/>
            <a:ext cx="12839700" cy="5942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cenario 4 - Arrival Strategy 2"/>
          <p:cNvSpPr txBox="1">
            <a:spLocks noGrp="1"/>
          </p:cNvSpPr>
          <p:nvPr>
            <p:ph type="title"/>
          </p:nvPr>
        </p:nvSpPr>
        <p:spPr>
          <a:xfrm>
            <a:off x="357793" y="426648"/>
            <a:ext cx="18730602" cy="840698"/>
          </a:xfrm>
          <a:prstGeom prst="rect">
            <a:avLst/>
          </a:prstGeom>
        </p:spPr>
        <p:txBody>
          <a:bodyPr/>
          <a:lstStyle>
            <a:lvl1pPr defTabSz="1389853">
              <a:defRPr sz="4845" spc="-96"/>
            </a:lvl1pPr>
          </a:lstStyle>
          <a:p>
            <a:r>
              <a:t>Scenario 4 - Arrival Strategy 2</a:t>
            </a:r>
          </a:p>
        </p:txBody>
      </p:sp>
      <p:pic>
        <p:nvPicPr>
          <p:cNvPr id="827" name="StrategiesClassif3_2.pdf" descr="StrategiesClassif3_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270" y="3399891"/>
            <a:ext cx="7166344" cy="7166344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834" name="S2_Error.pdf" descr="S2_Error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862" y="260401"/>
            <a:ext cx="12839700" cy="594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Scenario4Strategy2" descr="Scenario4Strategy2">
            <a:hlinkClick r:id="" action="ppaction://media"/>
            <a:extLst>
              <a:ext uri="{FF2B5EF4-FFF2-40B4-BE49-F238E27FC236}">
                <a16:creationId xmlns:a16="http://schemas.microsoft.com/office/drawing/2014/main" id="{5D5F2EBD-E4EE-5D80-4C1F-D36B4FD1B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3865" b="3254"/>
          <a:stretch/>
        </p:blipFill>
        <p:spPr>
          <a:xfrm>
            <a:off x="12604404" y="6023112"/>
            <a:ext cx="8002174" cy="743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7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" name="StrategiesClassif3_2.pdf" descr="StrategiesClassif3_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613" y="3490469"/>
            <a:ext cx="7358457" cy="7358457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844" name="Scenario 6 - Arrival Strategy 2"/>
          <p:cNvSpPr txBox="1">
            <a:spLocks noGrp="1"/>
          </p:cNvSpPr>
          <p:nvPr>
            <p:ph type="title"/>
          </p:nvPr>
        </p:nvSpPr>
        <p:spPr>
          <a:xfrm>
            <a:off x="357793" y="426648"/>
            <a:ext cx="18730602" cy="840698"/>
          </a:xfrm>
          <a:prstGeom prst="rect">
            <a:avLst/>
          </a:prstGeom>
        </p:spPr>
        <p:txBody>
          <a:bodyPr/>
          <a:lstStyle>
            <a:lvl1pPr defTabSz="1389853">
              <a:defRPr sz="4845" spc="-96"/>
            </a:lvl1pPr>
          </a:lstStyle>
          <a:p>
            <a:r>
              <a:t>Scenario 6 - Arrival Strategy 2</a:t>
            </a:r>
          </a:p>
        </p:txBody>
      </p:sp>
      <p:pic>
        <p:nvPicPr>
          <p:cNvPr id="845" name="S2_Error.pdf" descr="S2_Error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890" y="260401"/>
            <a:ext cx="12839700" cy="594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Scenario6Strategy2" descr="Scenario6Strategy2">
            <a:hlinkClick r:id="" action="ppaction://media"/>
            <a:extLst>
              <a:ext uri="{FF2B5EF4-FFF2-40B4-BE49-F238E27FC236}">
                <a16:creationId xmlns:a16="http://schemas.microsoft.com/office/drawing/2014/main" id="{7AA08078-7495-C2F7-D37C-A7B8B128B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5027" b="3427"/>
          <a:stretch/>
        </p:blipFill>
        <p:spPr>
          <a:xfrm>
            <a:off x="12370004" y="6368989"/>
            <a:ext cx="7922661" cy="725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806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5A5C61-6163-DA8F-1081-C9C2ED3FDF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48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8D2FF6-55E4-13E8-C039-0D253A56A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824" y="1763097"/>
            <a:ext cx="9870558" cy="9870558"/>
          </a:xfrm>
          <a:prstGeom prst="rect">
            <a:avLst/>
          </a:prstGeom>
        </p:spPr>
      </p:pic>
      <p:sp>
        <p:nvSpPr>
          <p:cNvPr id="7" name="Scenario 6 - Arrival Strategy 2">
            <a:extLst>
              <a:ext uri="{FF2B5EF4-FFF2-40B4-BE49-F238E27FC236}">
                <a16:creationId xmlns:a16="http://schemas.microsoft.com/office/drawing/2014/main" id="{4BA4BC3E-6A06-1FE9-7953-E0B4327066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793" y="426648"/>
            <a:ext cx="18730602" cy="840698"/>
          </a:xfrm>
          <a:prstGeom prst="rect">
            <a:avLst/>
          </a:prstGeom>
        </p:spPr>
        <p:txBody>
          <a:bodyPr/>
          <a:lstStyle>
            <a:lvl1pPr defTabSz="1389853">
              <a:defRPr sz="4845" spc="-96"/>
            </a:lvl1pPr>
          </a:lstStyle>
          <a:p>
            <a:r>
              <a:rPr dirty="0"/>
              <a:t>Scenario </a:t>
            </a:r>
            <a:r>
              <a:rPr lang="es-ES" dirty="0"/>
              <a:t>1</a:t>
            </a:r>
            <a:r>
              <a:rPr dirty="0"/>
              <a:t> - Arrival Strategy </a:t>
            </a:r>
            <a:r>
              <a:rPr lang="es-ES" dirty="0"/>
              <a:t>1</a:t>
            </a:r>
            <a:endParaRPr dirty="0"/>
          </a:p>
        </p:txBody>
      </p:sp>
      <p:pic>
        <p:nvPicPr>
          <p:cNvPr id="8" name="StrategiesClassif3_1.pdf" descr="StrategiesClassif3_1.pdf">
            <a:extLst>
              <a:ext uri="{FF2B5EF4-FFF2-40B4-BE49-F238E27FC236}">
                <a16:creationId xmlns:a16="http://schemas.microsoft.com/office/drawing/2014/main" id="{A50E4B69-C15E-2FC0-24B9-DCD69FEF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93" y="1763097"/>
            <a:ext cx="9328888" cy="93288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830610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Línea"/>
          <p:cNvSpPr/>
          <p:nvPr/>
        </p:nvSpPr>
        <p:spPr>
          <a:xfrm>
            <a:off x="298221" y="7037312"/>
            <a:ext cx="23787558" cy="1"/>
          </a:xfrm>
          <a:prstGeom prst="line">
            <a:avLst/>
          </a:prstGeom>
          <a:ln w="25400">
            <a:solidFill>
              <a:srgbClr val="929292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837" name="Iteration 500"/>
          <p:cNvSpPr txBox="1"/>
          <p:nvPr/>
        </p:nvSpPr>
        <p:spPr>
          <a:xfrm>
            <a:off x="1356474" y="12209196"/>
            <a:ext cx="18193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Iteration 500</a:t>
            </a:r>
          </a:p>
        </p:txBody>
      </p:sp>
      <p:sp>
        <p:nvSpPr>
          <p:cNvPr id="838" name="Iteration 5122…"/>
          <p:cNvSpPr txBox="1"/>
          <p:nvPr/>
        </p:nvSpPr>
        <p:spPr>
          <a:xfrm>
            <a:off x="6314694" y="12025046"/>
            <a:ext cx="228295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Iteration 5122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The buffer is full</a:t>
            </a:r>
          </a:p>
        </p:txBody>
      </p:sp>
      <p:sp>
        <p:nvSpPr>
          <p:cNvPr id="839" name="Iteration 5500"/>
          <p:cNvSpPr txBox="1"/>
          <p:nvPr/>
        </p:nvSpPr>
        <p:spPr>
          <a:xfrm>
            <a:off x="11197590" y="12209196"/>
            <a:ext cx="198882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Iteration 5500</a:t>
            </a:r>
          </a:p>
        </p:txBody>
      </p:sp>
      <p:sp>
        <p:nvSpPr>
          <p:cNvPr id="840" name="Iteration 11590"/>
          <p:cNvSpPr txBox="1"/>
          <p:nvPr/>
        </p:nvSpPr>
        <p:spPr>
          <a:xfrm>
            <a:off x="15986692" y="12209196"/>
            <a:ext cx="21582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Iteration 11590</a:t>
            </a:r>
          </a:p>
        </p:txBody>
      </p:sp>
      <p:sp>
        <p:nvSpPr>
          <p:cNvPr id="841" name="Iteration 13000"/>
          <p:cNvSpPr txBox="1"/>
          <p:nvPr/>
        </p:nvSpPr>
        <p:spPr>
          <a:xfrm>
            <a:off x="20945264" y="12209196"/>
            <a:ext cx="215829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Iteration 13000</a:t>
            </a:r>
          </a:p>
        </p:txBody>
      </p:sp>
      <p:pic>
        <p:nvPicPr>
          <p:cNvPr id="842" name="StrategiesClassif3_2.pdf" descr="StrategiesClassif3_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11300"/>
            <a:ext cx="5080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844" name="Scenario 6 - Arrival Strategy 2"/>
          <p:cNvSpPr txBox="1">
            <a:spLocks noGrp="1"/>
          </p:cNvSpPr>
          <p:nvPr>
            <p:ph type="title"/>
          </p:nvPr>
        </p:nvSpPr>
        <p:spPr>
          <a:xfrm>
            <a:off x="357793" y="426648"/>
            <a:ext cx="18730602" cy="840698"/>
          </a:xfrm>
          <a:prstGeom prst="rect">
            <a:avLst/>
          </a:prstGeom>
        </p:spPr>
        <p:txBody>
          <a:bodyPr/>
          <a:lstStyle>
            <a:lvl1pPr defTabSz="1389853">
              <a:defRPr sz="4845" spc="-96"/>
            </a:lvl1pPr>
          </a:lstStyle>
          <a:p>
            <a:r>
              <a:t>Scenario 6 - Arrival Strategy 2</a:t>
            </a:r>
          </a:p>
        </p:txBody>
      </p:sp>
      <p:pic>
        <p:nvPicPr>
          <p:cNvPr id="845" name="S2_Error.pdf" descr="S2_Erro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079500"/>
            <a:ext cx="12839700" cy="594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plot_500.pdf" descr="plot_500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" y="7493000"/>
            <a:ext cx="45720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plot_5122.pdf" descr="plot_512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7493000"/>
            <a:ext cx="45720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plot_5500.pdf" descr="plot_5500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7493000"/>
            <a:ext cx="45720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9" name="plot_11500.pdf" descr="plot_11500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6100" y="7493000"/>
            <a:ext cx="45720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0" name="plot_13000.pdf" descr="plot_13000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67500" y="7493000"/>
            <a:ext cx="4572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uenco de pappardelle con mantequilla de perejil, avellanas tostadas y lascas de queso parmesano" descr="Cuenco de pappardelle con mantequilla de perejil, avellanas tostadas y lascas de queso parmesano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462" b="462"/>
          <a:stretch>
            <a:fillRect/>
          </a:stretch>
        </p:blipFill>
        <p:spPr>
          <a:xfrm>
            <a:off x="16674574" y="-99780"/>
            <a:ext cx="7898254" cy="13915576"/>
          </a:xfrm>
          <a:prstGeom prst="rect">
            <a:avLst/>
          </a:prstGeom>
        </p:spPr>
      </p:pic>
      <p:sp>
        <p:nvSpPr>
          <p:cNvPr id="167" name="Motivation and Scope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4701531" cy="14351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Motivation and Scope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30C6B6-FA12-3D1A-126A-08BC788289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5</a:t>
            </a:fld>
            <a:endParaRPr lang="es-ES"/>
          </a:p>
        </p:txBody>
      </p:sp>
      <p:sp>
        <p:nvSpPr>
          <p:cNvPr id="5" name="Mix-up between terms and problems">
            <a:extLst>
              <a:ext uri="{FF2B5EF4-FFF2-40B4-BE49-F238E27FC236}">
                <a16:creationId xmlns:a16="http://schemas.microsoft.com/office/drawing/2014/main" id="{487567B5-BFBC-643D-C1A4-4E5493CCD4C0}"/>
              </a:ext>
            </a:extLst>
          </p:cNvPr>
          <p:cNvSpPr txBox="1">
            <a:spLocks/>
          </p:cNvSpPr>
          <p:nvPr/>
        </p:nvSpPr>
        <p:spPr>
          <a:xfrm>
            <a:off x="1206500" y="2641684"/>
            <a:ext cx="14701531" cy="999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>
                <a:latin typeface="EHUSans" panose="02000503050000020004" pitchFamily="2" charset="0"/>
              </a:rPr>
              <a:t>Solving a novelty detection problem in stream</a:t>
            </a:r>
          </a:p>
          <a:p>
            <a:pPr lvl="1" hangingPunct="1"/>
            <a:r>
              <a:rPr lang="en-US" dirty="0">
                <a:latin typeface="EHUSans" panose="02000503050000020004" pitchFamily="2" charset="0"/>
              </a:rPr>
              <a:t>What is in the literature?</a:t>
            </a:r>
          </a:p>
          <a:p>
            <a:pPr lvl="2" hangingPunct="1"/>
            <a:r>
              <a:rPr lang="en-US" dirty="0">
                <a:latin typeface="EHUSans" panose="02000503050000020004" pitchFamily="2" charset="0"/>
              </a:rPr>
              <a:t>Mix-up between terms and problems</a:t>
            </a:r>
          </a:p>
          <a:p>
            <a:pPr lvl="2" hangingPunct="1"/>
            <a:r>
              <a:rPr lang="en-US" dirty="0">
                <a:latin typeface="EHUSans" panose="02000503050000020004" pitchFamily="2" charset="0"/>
              </a:rPr>
              <a:t>Taxonomy of terms and problems</a:t>
            </a:r>
          </a:p>
          <a:p>
            <a:pPr hangingPunct="1"/>
            <a:r>
              <a:rPr lang="en-US" dirty="0">
                <a:latin typeface="EHUSans" panose="02000503050000020004" pitchFamily="2" charset="0"/>
              </a:rPr>
              <a:t>Ad-hoc literature approaches</a:t>
            </a:r>
          </a:p>
          <a:p>
            <a:pPr lvl="1" hangingPunct="1"/>
            <a:r>
              <a:rPr lang="en-US" dirty="0">
                <a:latin typeface="EHUSans" panose="02000503050000020004" pitchFamily="2" charset="0"/>
              </a:rPr>
              <a:t>Propose a robust probabilistic framework for Streaming Novelty Detection (SND) problems</a:t>
            </a:r>
          </a:p>
          <a:p>
            <a:pPr hangingPunct="1"/>
            <a:r>
              <a:rPr lang="en-US" dirty="0">
                <a:latin typeface="EHUSans" panose="02000503050000020004" pitchFamily="2" charset="0"/>
              </a:rPr>
              <a:t>If instances are time series?</a:t>
            </a:r>
          </a:p>
          <a:p>
            <a:pPr lvl="1" hangingPunct="1"/>
            <a:r>
              <a:rPr lang="en-US" dirty="0">
                <a:latin typeface="EHUSans" panose="02000503050000020004" pitchFamily="2" charset="0"/>
              </a:rPr>
              <a:t>Looked into the literature and finally opted for deep learning solutions</a:t>
            </a:r>
          </a:p>
          <a:p>
            <a:pPr lvl="1" hangingPunct="1"/>
            <a:endParaRPr lang="en-US" dirty="0">
              <a:latin typeface="EHUSans" panose="02000503050000020004" pitchFamily="2" charset="0"/>
            </a:endParaRPr>
          </a:p>
          <a:p>
            <a:pPr lvl="1" hangingPunct="1"/>
            <a:endParaRPr lang="en-US" dirty="0">
              <a:latin typeface="EHUSans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60680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D600F-9D12-C9A7-1F8C-9CA0D029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Conclusions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DC2F2B-FEDA-5536-83FB-672C2CB8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A robust probability based framework is developed and illustrated with a Mixture of Gaussians distribution</a:t>
            </a:r>
          </a:p>
          <a:p>
            <a:r>
              <a:rPr lang="en-US" dirty="0">
                <a:latin typeface="EHUSans" panose="02000503050000020004" pitchFamily="2" charset="0"/>
              </a:rPr>
              <a:t>When data fulfills the assumptions of the selected probability distribution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Less buffer fills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Better concept learning. More robust</a:t>
            </a:r>
          </a:p>
          <a:p>
            <a:r>
              <a:rPr lang="en-US" dirty="0">
                <a:latin typeface="EHUSans" panose="02000503050000020004" pitchFamily="2" charset="0"/>
              </a:rPr>
              <a:t>Thorough evaluation for the SND problem that serves as a guideline for future research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72 synthetic scenarios to serve as future baseline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Claim for a common evaluation methodology</a:t>
            </a:r>
          </a:p>
          <a:p>
            <a:pPr marL="0" indent="0">
              <a:buNone/>
            </a:pPr>
            <a:endParaRPr lang="en-US" dirty="0">
              <a:latin typeface="EHUSans" panose="02000503050000020004" pitchFamily="2" charset="0"/>
            </a:endParaRPr>
          </a:p>
          <a:p>
            <a:endParaRPr lang="en-US" dirty="0">
              <a:latin typeface="EHUSans" panose="02000503050000020004" pitchFamily="2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0D9D34-620B-6056-56A1-C34A21B569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147521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nalyzing rare event, anomaly, novelty and outlier detection terms under the supervised classification framework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802876" cy="8258048"/>
          </a:xfrm>
          <a:prstGeom prst="rect">
            <a:avLst/>
          </a:prstGeom>
        </p:spPr>
        <p:txBody>
          <a:bodyPr>
            <a:normAutofit/>
          </a:bodyPr>
          <a:lstStyle>
            <a:lvl1pPr defTabSz="2267655">
              <a:defRPr sz="7905" spc="-158"/>
            </a:lvl1pPr>
          </a:lstStyle>
          <a:p>
            <a:r>
              <a:rPr lang="es-ES" sz="7200" dirty="0">
                <a:latin typeface="EHUSans" panose="02000503050000020004" pitchFamily="2" charset="0"/>
              </a:rPr>
              <a:t>Time Series </a:t>
            </a:r>
            <a:r>
              <a:rPr lang="es-ES" sz="7200" dirty="0" err="1">
                <a:latin typeface="EHUSans" panose="02000503050000020004" pitchFamily="2" charset="0"/>
              </a:rPr>
              <a:t>Streaming</a:t>
            </a:r>
            <a:r>
              <a:rPr lang="es-ES" sz="7200" dirty="0">
                <a:latin typeface="EHUSans" panose="02000503050000020004" pitchFamily="2" charset="0"/>
              </a:rPr>
              <a:t> </a:t>
            </a:r>
            <a:r>
              <a:rPr lang="es-ES" sz="7200" dirty="0" err="1">
                <a:latin typeface="EHUSans" panose="02000503050000020004" pitchFamily="2" charset="0"/>
              </a:rPr>
              <a:t>Novelty</a:t>
            </a:r>
            <a:r>
              <a:rPr lang="es-ES" sz="7200" dirty="0">
                <a:latin typeface="EHUSans" panose="02000503050000020004" pitchFamily="2" charset="0"/>
              </a:rPr>
              <a:t> </a:t>
            </a:r>
            <a:r>
              <a:rPr lang="es-ES" sz="7200" dirty="0" err="1">
                <a:latin typeface="EHUSans" panose="02000503050000020004" pitchFamily="2" charset="0"/>
              </a:rPr>
              <a:t>Detection</a:t>
            </a:r>
            <a:r>
              <a:rPr lang="es-ES" sz="7200" dirty="0">
                <a:latin typeface="EHUSans" panose="02000503050000020004" pitchFamily="2" charset="0"/>
              </a:rPr>
              <a:t> </a:t>
            </a:r>
            <a:r>
              <a:rPr lang="es-ES" sz="7200" dirty="0" err="1">
                <a:latin typeface="EHUSans" panose="02000503050000020004" pitchFamily="2" charset="0"/>
              </a:rPr>
              <a:t>With</a:t>
            </a:r>
            <a:r>
              <a:rPr lang="es-ES" sz="7200" dirty="0">
                <a:latin typeface="EHUSans" panose="02000503050000020004" pitchFamily="2" charset="0"/>
              </a:rPr>
              <a:t> </a:t>
            </a:r>
            <a:r>
              <a:rPr lang="es-ES" sz="7200" dirty="0" err="1">
                <a:latin typeface="EHUSans" panose="02000503050000020004" pitchFamily="2" charset="0"/>
              </a:rPr>
              <a:t>Emerging</a:t>
            </a:r>
            <a:r>
              <a:rPr lang="es-ES" sz="7200" dirty="0">
                <a:latin typeface="EHUSans" panose="02000503050000020004" pitchFamily="2" charset="0"/>
              </a:rPr>
              <a:t> New </a:t>
            </a:r>
            <a:r>
              <a:rPr lang="es-ES" sz="7200" dirty="0" err="1">
                <a:latin typeface="EHUSans" panose="02000503050000020004" pitchFamily="2" charset="0"/>
              </a:rPr>
              <a:t>Classes</a:t>
            </a:r>
            <a:endParaRPr sz="7200" dirty="0">
              <a:latin typeface="EHUSans" panose="02000503050000020004" pitchFamily="2" charset="0"/>
            </a:endParaRPr>
          </a:p>
        </p:txBody>
      </p:sp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B1F9CBC2-C823-0A3D-78FF-356DBD33EFC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1" r="21361"/>
          <a:stretch>
            <a:fillRect/>
          </a:stretch>
        </p:blipFill>
        <p:spPr>
          <a:xfrm>
            <a:off x="11009376" y="-1850421"/>
            <a:ext cx="13374624" cy="15566421"/>
          </a:xfrm>
        </p:spPr>
      </p:pic>
    </p:spTree>
    <p:extLst>
      <p:ext uri="{BB962C8B-B14F-4D97-AF65-F5344CB8AC3E}">
        <p14:creationId xmlns:p14="http://schemas.microsoft.com/office/powerpoint/2010/main" val="412927624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eneral Flowchart of SND"/>
          <p:cNvSpPr txBox="1">
            <a:spLocks noGrp="1"/>
          </p:cNvSpPr>
          <p:nvPr>
            <p:ph type="title" idx="4294967295"/>
          </p:nvPr>
        </p:nvSpPr>
        <p:spPr>
          <a:xfrm>
            <a:off x="1206500" y="2921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>
                <a:latin typeface="EHUSans" panose="02000503050000020004" pitchFamily="2" charset="0"/>
              </a:rPr>
              <a:t>General Flowchart of SND</a:t>
            </a:r>
          </a:p>
        </p:txBody>
      </p:sp>
      <p:sp>
        <p:nvSpPr>
          <p:cNvPr id="23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235" name="Captura de pantalla 2022-07-06 a las 12.36.49.png" descr="Captura de pantalla 2022-07-06 a las 12.36.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83" y="1814441"/>
            <a:ext cx="21428034" cy="11539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eneral Flowchart of SND"/>
          <p:cNvSpPr txBox="1">
            <a:spLocks noGrp="1"/>
          </p:cNvSpPr>
          <p:nvPr>
            <p:ph type="title" idx="4294967295"/>
          </p:nvPr>
        </p:nvSpPr>
        <p:spPr>
          <a:xfrm>
            <a:off x="1206500" y="292100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rPr dirty="0">
                <a:latin typeface="EHUSans" panose="02000503050000020004" pitchFamily="2" charset="0"/>
              </a:rPr>
              <a:t>General Flowchart of SND</a:t>
            </a:r>
          </a:p>
        </p:txBody>
      </p:sp>
      <p:sp>
        <p:nvSpPr>
          <p:cNvPr id="23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239" name="Captura de pantalla 2022-07-06 a las 12.37.30.png" descr="Captura de pantalla 2022-07-06 a las 12.37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1" y="2521544"/>
            <a:ext cx="23564518" cy="9763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 solution based on Deep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A solution based on Deep Learning</a:t>
            </a:r>
          </a:p>
        </p:txBody>
      </p:sp>
      <p:sp>
        <p:nvSpPr>
          <p:cNvPr id="358" name="Autoencoders with Convolutional Layers…"/>
          <p:cNvSpPr txBox="1">
            <a:spLocks noGrp="1"/>
          </p:cNvSpPr>
          <p:nvPr>
            <p:ph type="body" idx="1"/>
          </p:nvPr>
        </p:nvSpPr>
        <p:spPr>
          <a:xfrm>
            <a:off x="1206500" y="3560842"/>
            <a:ext cx="21971000" cy="7320546"/>
          </a:xfrm>
          <a:prstGeom prst="rect">
            <a:avLst/>
          </a:prstGeom>
        </p:spPr>
        <p:txBody>
          <a:bodyPr/>
          <a:lstStyle/>
          <a:p>
            <a:r>
              <a:rPr lang="en-US">
                <a:latin typeface="EHUSans" panose="02000503050000020004" pitchFamily="2" charset="0"/>
              </a:rPr>
              <a:t>Autoencoders </a:t>
            </a:r>
            <a:r>
              <a:rPr lang="en-US" dirty="0">
                <a:latin typeface="EHUSans" panose="02000503050000020004" pitchFamily="2" charset="0"/>
              </a:rPr>
              <a:t>with Convolutional Layers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Provides a Deep Representation of the input time series</a:t>
            </a:r>
          </a:p>
          <a:p>
            <a:pPr>
              <a:buClr>
                <a:srgbClr val="000000"/>
              </a:buClr>
            </a:pPr>
            <a:r>
              <a:rPr lang="en-US" dirty="0">
                <a:latin typeface="EHUSans" panose="02000503050000020004" pitchFamily="2" charset="0"/>
              </a:rPr>
              <a:t>Deep Support Vector Data Description Networks (Deep SVDD) </a:t>
            </a:r>
            <a:r>
              <a:rPr lang="en-US" sz="2400" dirty="0">
                <a:solidFill>
                  <a:schemeClr val="accent1">
                    <a:lumOff val="-13575"/>
                  </a:schemeClr>
                </a:solidFill>
                <a:latin typeface="EHUSans" panose="02000503050000020004" pitchFamily="2" charset="0"/>
              </a:rPr>
              <a:t>[Ruff, L., et. al. (2018)]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Similar to One Class Support Vector Machines</a:t>
            </a:r>
          </a:p>
        </p:txBody>
      </p:sp>
      <p:sp>
        <p:nvSpPr>
          <p:cNvPr id="35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360" name="Ruff, L., Vandermeulen, R., Goernitz, N., Deecke, L., Siddiqui, S. A., Binder, A., Müller, E., &amp; Kloft, M. (2018). Deep One-Class Classification. In J. Dy &amp; A. Krause (Eds.), Proceedings of the 35th International Conference on Machine Learning (Vol. 80, "/>
          <p:cNvSpPr txBox="1"/>
          <p:nvPr/>
        </p:nvSpPr>
        <p:spPr>
          <a:xfrm>
            <a:off x="860055" y="12609075"/>
            <a:ext cx="2352394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06400" indent="-406400" algn="l" defTabSz="457200">
              <a:spcBef>
                <a:spcPts val="1200"/>
              </a:spcBef>
              <a:defRPr>
                <a:solidFill>
                  <a:srgbClr val="000000"/>
                </a:solidFill>
              </a:defRPr>
            </a:pPr>
            <a:r>
              <a:rPr dirty="0"/>
              <a:t>Ruff, L., </a:t>
            </a:r>
            <a:r>
              <a:rPr lang="es-ES" dirty="0"/>
              <a:t>et. al</a:t>
            </a:r>
            <a:r>
              <a:rPr dirty="0"/>
              <a:t>. (2018). Deep One-Class Classification. </a:t>
            </a:r>
            <a:r>
              <a:rPr i="1" dirty="0"/>
              <a:t>Proceedings of the 35th International Conference on Machine Learning</a:t>
            </a:r>
            <a:r>
              <a:rPr dirty="0"/>
              <a:t> (Vol. 80, pp. 4393–4402).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ángulo"/>
          <p:cNvSpPr/>
          <p:nvPr/>
        </p:nvSpPr>
        <p:spPr>
          <a:xfrm>
            <a:off x="5367343" y="3637382"/>
            <a:ext cx="8211627" cy="6441236"/>
          </a:xfrm>
          <a:prstGeom prst="rect">
            <a:avLst/>
          </a:prstGeom>
          <a:solidFill>
            <a:srgbClr val="60D937">
              <a:alpha val="3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3" name="How it work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it works?</a:t>
            </a:r>
          </a:p>
        </p:txBody>
      </p:sp>
      <p:sp>
        <p:nvSpPr>
          <p:cNvPr id="364" name="Autoencoders - Briefl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Autoencoder</a:t>
            </a:r>
            <a:r>
              <a:rPr lang="es-ES" dirty="0"/>
              <a:t> </a:t>
            </a:r>
            <a:r>
              <a:rPr lang="es-ES" dirty="0" err="1"/>
              <a:t>structure</a:t>
            </a:r>
            <a:endParaRPr dirty="0"/>
          </a:p>
        </p:txBody>
      </p:sp>
      <p:sp>
        <p:nvSpPr>
          <p:cNvPr id="36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366" name="Autoencoder.pdf" descr="Autoencode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40" y="3473015"/>
            <a:ext cx="14721920" cy="944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ctángulo"/>
          <p:cNvSpPr/>
          <p:nvPr/>
        </p:nvSpPr>
        <p:spPr>
          <a:xfrm>
            <a:off x="10109201" y="6782172"/>
            <a:ext cx="5472922" cy="1270001"/>
          </a:xfrm>
          <a:prstGeom prst="rect">
            <a:avLst/>
          </a:prstGeom>
          <a:solidFill>
            <a:schemeClr val="accent1">
              <a:alpha val="35000"/>
            </a:schemeClr>
          </a:solidFill>
          <a:ln w="508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9" name="How it work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it works?</a:t>
            </a:r>
          </a:p>
        </p:txBody>
      </p:sp>
      <p:sp>
        <p:nvSpPr>
          <p:cNvPr id="370" name="Deep SVD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Deep SVDD</a:t>
            </a:r>
          </a:p>
        </p:txBody>
      </p:sp>
      <p:sp>
        <p:nvSpPr>
          <p:cNvPr id="371" name="In words…, it compresses the embeddings into a minimum volume hypersphere"/>
          <p:cNvSpPr txBox="1">
            <a:spLocks noGrp="1"/>
          </p:cNvSpPr>
          <p:nvPr>
            <p:ph type="body" sz="quarter" idx="1"/>
          </p:nvPr>
        </p:nvSpPr>
        <p:spPr>
          <a:xfrm>
            <a:off x="1206500" y="4248504"/>
            <a:ext cx="21971000" cy="1312389"/>
          </a:xfrm>
          <a:prstGeom prst="rect">
            <a:avLst/>
          </a:prstGeom>
        </p:spPr>
        <p:txBody>
          <a:bodyPr/>
          <a:lstStyle>
            <a:lvl1pPr marL="591312" indent="-591312" defTabSz="2365188">
              <a:spcBef>
                <a:spcPts val="4300"/>
              </a:spcBef>
              <a:defRPr sz="4656"/>
            </a:lvl1pPr>
          </a:lstStyle>
          <a:p>
            <a:r>
              <a:t>In words…, it compresses the embeddings into a minimum volume hypersphere</a:t>
            </a:r>
          </a:p>
        </p:txBody>
      </p:sp>
      <p:sp>
        <p:nvSpPr>
          <p:cNvPr id="37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grpSp>
        <p:nvGrpSpPr>
          <p:cNvPr id="377" name="Agrupar"/>
          <p:cNvGrpSpPr/>
          <p:nvPr/>
        </p:nvGrpSpPr>
        <p:grpSpPr>
          <a:xfrm>
            <a:off x="14046200" y="6938988"/>
            <a:ext cx="7162801" cy="4759720"/>
            <a:chOff x="0" y="0"/>
            <a:chExt cx="7162799" cy="4759719"/>
          </a:xfrm>
        </p:grpSpPr>
        <p:sp>
          <p:nvSpPr>
            <p:cNvPr id="374" name="Círculo"/>
            <p:cNvSpPr/>
            <p:nvPr/>
          </p:nvSpPr>
          <p:spPr>
            <a:xfrm>
              <a:off x="0" y="0"/>
              <a:ext cx="1006424" cy="1006424"/>
            </a:xfrm>
            <a:prstGeom prst="ellipse">
              <a:avLst/>
            </a:prstGeom>
            <a:noFill/>
            <a:ln w="152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5" name="Given Center"/>
            <p:cNvSpPr/>
            <p:nvPr/>
          </p:nvSpPr>
          <p:spPr>
            <a:xfrm>
              <a:off x="5892799" y="348971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Given Center</a:t>
              </a:r>
            </a:p>
          </p:txBody>
        </p:sp>
        <p:sp>
          <p:nvSpPr>
            <p:cNvPr id="376" name="Línea"/>
            <p:cNvSpPr/>
            <p:nvPr/>
          </p:nvSpPr>
          <p:spPr>
            <a:xfrm flipH="1" flipV="1">
              <a:off x="897126" y="1155632"/>
              <a:ext cx="4071410" cy="1884097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1" name="Agrupar"/>
          <p:cNvGrpSpPr/>
          <p:nvPr/>
        </p:nvGrpSpPr>
        <p:grpSpPr>
          <a:xfrm>
            <a:off x="3683000" y="6710388"/>
            <a:ext cx="1773213" cy="5169144"/>
            <a:chOff x="339560" y="0"/>
            <a:chExt cx="1773211" cy="5169143"/>
          </a:xfrm>
        </p:grpSpPr>
        <p:sp>
          <p:nvSpPr>
            <p:cNvPr id="378" name="Óvalo"/>
            <p:cNvSpPr/>
            <p:nvPr/>
          </p:nvSpPr>
          <p:spPr>
            <a:xfrm>
              <a:off x="339560" y="0"/>
              <a:ext cx="1006424" cy="1386285"/>
            </a:xfrm>
            <a:prstGeom prst="ellipse">
              <a:avLst/>
            </a:prstGeom>
            <a:noFill/>
            <a:ln w="152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9" name="Radius"/>
            <p:cNvSpPr/>
            <p:nvPr/>
          </p:nvSpPr>
          <p:spPr>
            <a:xfrm>
              <a:off x="842772" y="38991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Radius</a:t>
              </a:r>
            </a:p>
          </p:txBody>
        </p:sp>
        <p:sp>
          <p:nvSpPr>
            <p:cNvPr id="380" name="Línea"/>
            <p:cNvSpPr/>
            <p:nvPr/>
          </p:nvSpPr>
          <p:spPr>
            <a:xfrm flipV="1">
              <a:off x="842772" y="1458412"/>
              <a:ext cx="1" cy="1835578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5" name="Agrupar"/>
          <p:cNvGrpSpPr/>
          <p:nvPr/>
        </p:nvGrpSpPr>
        <p:grpSpPr>
          <a:xfrm>
            <a:off x="4876800" y="7423914"/>
            <a:ext cx="4394239" cy="5233588"/>
            <a:chOff x="0" y="0"/>
            <a:chExt cx="4394238" cy="5233586"/>
          </a:xfrm>
        </p:grpSpPr>
        <p:sp>
          <p:nvSpPr>
            <p:cNvPr id="382" name="Óvalo"/>
            <p:cNvSpPr/>
            <p:nvPr/>
          </p:nvSpPr>
          <p:spPr>
            <a:xfrm>
              <a:off x="0" y="0"/>
              <a:ext cx="1008001" cy="1024561"/>
            </a:xfrm>
            <a:prstGeom prst="ellipse">
              <a:avLst/>
            </a:prstGeom>
            <a:noFill/>
            <a:ln w="152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83" name="Penalizing factor"/>
            <p:cNvSpPr txBox="1"/>
            <p:nvPr/>
          </p:nvSpPr>
          <p:spPr>
            <a:xfrm>
              <a:off x="102168" y="4413813"/>
              <a:ext cx="4292071" cy="819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000000"/>
                  </a:solidFill>
                </a:defRPr>
              </a:lvl1pPr>
            </a:lstStyle>
            <a:p>
              <a:r>
                <a:t>Penalizing factor</a:t>
              </a:r>
            </a:p>
          </p:txBody>
        </p:sp>
        <p:sp>
          <p:nvSpPr>
            <p:cNvPr id="384" name="Línea"/>
            <p:cNvSpPr/>
            <p:nvPr/>
          </p:nvSpPr>
          <p:spPr>
            <a:xfrm flipH="1" flipV="1">
              <a:off x="744756" y="1204345"/>
              <a:ext cx="1224803" cy="3086882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388" name="Agrupar"/>
          <p:cNvGrpSpPr/>
          <p:nvPr/>
        </p:nvGrpSpPr>
        <p:grpSpPr>
          <a:xfrm>
            <a:off x="13378923" y="8104527"/>
            <a:ext cx="1810278" cy="5299005"/>
            <a:chOff x="2019789" y="0"/>
            <a:chExt cx="1810276" cy="5299004"/>
          </a:xfrm>
        </p:grpSpPr>
        <p:sp>
          <p:nvSpPr>
            <p:cNvPr id="386" name="Anomaly Score…"/>
            <p:cNvSpPr/>
            <p:nvPr/>
          </p:nvSpPr>
          <p:spPr>
            <a:xfrm>
              <a:off x="2560065" y="402900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 i="1">
                  <a:solidFill>
                    <a:srgbClr val="000000"/>
                  </a:solidFill>
                </a:defRPr>
              </a:pPr>
              <a:r>
                <a:t>Anomaly Score</a:t>
              </a:r>
            </a:p>
            <a:p>
              <a:pPr>
                <a:defRPr sz="4000">
                  <a:solidFill>
                    <a:srgbClr val="000000"/>
                  </a:solidFill>
                </a:defRPr>
              </a:pPr>
              <a:r>
                <a:t>Distance to the center</a:t>
              </a:r>
            </a:p>
            <a:p>
              <a:pPr>
                <a:defRPr sz="4000">
                  <a:solidFill>
                    <a:srgbClr val="000000"/>
                  </a:solidFill>
                </a:defRPr>
              </a:pPr>
              <a:r>
                <a:t> of the hypersphere</a:t>
              </a:r>
            </a:p>
          </p:txBody>
        </p:sp>
        <p:sp>
          <p:nvSpPr>
            <p:cNvPr id="387" name="Línea"/>
            <p:cNvSpPr/>
            <p:nvPr/>
          </p:nvSpPr>
          <p:spPr>
            <a:xfrm flipH="1" flipV="1">
              <a:off x="2019789" y="-1"/>
              <a:ext cx="560960" cy="3034569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373" name="CodeCogsEqn.pdf" descr="CodeCogsEq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858" y="6289137"/>
            <a:ext cx="20513884" cy="2306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FFLINE PHASE">
            <a:extLst>
              <a:ext uri="{FF2B5EF4-FFF2-40B4-BE49-F238E27FC236}">
                <a16:creationId xmlns:a16="http://schemas.microsoft.com/office/drawing/2014/main" id="{95EA10A1-D108-B880-2CB5-2D6C2B448260}"/>
              </a:ext>
            </a:extLst>
          </p:cNvPr>
          <p:cNvSpPr txBox="1"/>
          <p:nvPr/>
        </p:nvSpPr>
        <p:spPr>
          <a:xfrm>
            <a:off x="11154601" y="1023647"/>
            <a:ext cx="969939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4200" spc="419">
                <a:ln w="952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1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sz="7200" dirty="0"/>
              <a:t>OFFLINE PHASE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animBg="1" advAuto="0"/>
      <p:bldP spid="377" grpId="0" animBg="1" advAuto="0"/>
      <p:bldP spid="381" grpId="0" animBg="1" advAuto="0"/>
      <p:bldP spid="385" grpId="0" animBg="1" advAuto="0"/>
      <p:bldP spid="388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earning from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from data</a:t>
            </a:r>
          </a:p>
        </p:txBody>
      </p:sp>
      <p:sp>
        <p:nvSpPr>
          <p:cNvPr id="391" name="For each class, learn both Autoencoder and Deep SVDD net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0"/>
            </a:pPr>
            <a:r>
              <a:rPr dirty="0"/>
              <a:t>For each class, learn both </a:t>
            </a:r>
            <a:r>
              <a:rPr b="1" dirty="0"/>
              <a:t>Autoencoder</a:t>
            </a:r>
            <a:r>
              <a:rPr dirty="0"/>
              <a:t> and </a:t>
            </a:r>
            <a:r>
              <a:rPr b="1" dirty="0"/>
              <a:t>Deep SVDD </a:t>
            </a:r>
            <a:r>
              <a:rPr dirty="0"/>
              <a:t>networks</a:t>
            </a:r>
          </a:p>
        </p:txBody>
      </p:sp>
      <p:sp>
        <p:nvSpPr>
          <p:cNvPr id="392" name="Autoencoder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21971000" cy="6036822"/>
          </a:xfrm>
          <a:prstGeom prst="rect">
            <a:avLst/>
          </a:prstGeom>
        </p:spPr>
        <p:txBody>
          <a:bodyPr/>
          <a:lstStyle/>
          <a:p>
            <a:r>
              <a:t>Autoencoder</a:t>
            </a:r>
          </a:p>
          <a:p>
            <a:pPr lvl="1"/>
            <a:r>
              <a:t>Symmetric network with convolutional layers and MSE loss.</a:t>
            </a:r>
          </a:p>
          <a:p>
            <a:pPr lvl="1"/>
            <a:endParaRPr/>
          </a:p>
          <a:p>
            <a:r>
              <a:t>Deep Support Vector Data Description (Deep SVDD) network</a:t>
            </a:r>
          </a:p>
          <a:p>
            <a:pPr lvl="1"/>
            <a:r>
              <a:t>Naturally provides an anomaly score</a:t>
            </a:r>
          </a:p>
        </p:txBody>
      </p:sp>
      <p:sp>
        <p:nvSpPr>
          <p:cNvPr id="393" name="OFFLINE PHASE"/>
          <p:cNvSpPr txBox="1"/>
          <p:nvPr/>
        </p:nvSpPr>
        <p:spPr>
          <a:xfrm>
            <a:off x="13450411" y="1422549"/>
            <a:ext cx="4965180" cy="74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825500">
              <a:defRPr sz="4200" spc="419">
                <a:ln w="952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1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dirty="0"/>
              <a:t>OFFLINE PHASE</a:t>
            </a:r>
          </a:p>
        </p:txBody>
      </p:sp>
      <p:sp>
        <p:nvSpPr>
          <p:cNvPr id="39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395" name="CodeCogsEqn-2.pdf" descr="CodeCogsEqn-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395" y="10544928"/>
            <a:ext cx="13633210" cy="1537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rediction in a str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Prediction in a stream</a:t>
            </a:r>
          </a:p>
        </p:txBody>
      </p:sp>
      <p:sp>
        <p:nvSpPr>
          <p:cNvPr id="39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399" name="ONLINE PHASE"/>
          <p:cNvSpPr txBox="1"/>
          <p:nvPr/>
        </p:nvSpPr>
        <p:spPr>
          <a:xfrm>
            <a:off x="15043019" y="907171"/>
            <a:ext cx="622003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200" spc="419">
                <a:ln w="952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1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sz="7200" dirty="0"/>
              <a:t>ONLINE PHASE</a:t>
            </a:r>
          </a:p>
        </p:txBody>
      </p:sp>
      <p:pic>
        <p:nvPicPr>
          <p:cNvPr id="400" name="diagram-20220706.pdf" descr="diagram-2022070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921" y="2344141"/>
            <a:ext cx="19789235" cy="9027718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Prediction — c = 1"/>
          <p:cNvSpPr/>
          <p:nvPr/>
        </p:nvSpPr>
        <p:spPr>
          <a:xfrm>
            <a:off x="18935700" y="2658297"/>
            <a:ext cx="4654713" cy="1462054"/>
          </a:xfrm>
          <a:prstGeom prst="wedgeEllipseCallout">
            <a:avLst>
              <a:gd name="adj1" fmla="val -49385"/>
              <a:gd name="adj2" fmla="val 81347"/>
            </a:avLst>
          </a:prstGeom>
          <a:solidFill>
            <a:srgbClr val="00A1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Prediction — c =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61C0D1E-1B51-85A3-2313-5D709A0F54E7}"/>
              </a:ext>
            </a:extLst>
          </p:cNvPr>
          <p:cNvSpPr/>
          <p:nvPr/>
        </p:nvSpPr>
        <p:spPr>
          <a:xfrm>
            <a:off x="14829183" y="3955774"/>
            <a:ext cx="735495" cy="67586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185A913-35D4-5872-A534-0C90B2EBB7E3}"/>
              </a:ext>
            </a:extLst>
          </p:cNvPr>
          <p:cNvSpPr/>
          <p:nvPr/>
        </p:nvSpPr>
        <p:spPr>
          <a:xfrm>
            <a:off x="17048922" y="5482072"/>
            <a:ext cx="735495" cy="67586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09B38AB-A807-0F9D-9B2B-CB5B07AFF96E}"/>
              </a:ext>
            </a:extLst>
          </p:cNvPr>
          <p:cNvSpPr/>
          <p:nvPr/>
        </p:nvSpPr>
        <p:spPr>
          <a:xfrm>
            <a:off x="14829183" y="9079346"/>
            <a:ext cx="735495" cy="67586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A8C0EBA-A97E-4224-8892-2039B0BC3280}"/>
              </a:ext>
            </a:extLst>
          </p:cNvPr>
          <p:cNvSpPr/>
          <p:nvPr/>
        </p:nvSpPr>
        <p:spPr>
          <a:xfrm>
            <a:off x="17048921" y="10566702"/>
            <a:ext cx="735495" cy="67586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6EB2E0-6EBF-E639-E600-D1D5BCF9B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3958" y="5536830"/>
            <a:ext cx="482600" cy="330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601958-2504-B962-5C2A-FC1830AC4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5368" y="10637404"/>
            <a:ext cx="482600" cy="4953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C1D794F-B771-1AF0-C57F-FC2197B97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9280" y="9188064"/>
            <a:ext cx="495300" cy="4953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638D76-5EE6-79F3-F393-C6E0B3C5F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9280" y="4146437"/>
            <a:ext cx="495300" cy="330200"/>
          </a:xfrm>
          <a:prstGeom prst="rect">
            <a:avLst/>
          </a:prstGeom>
        </p:spPr>
      </p:pic>
      <p:grpSp>
        <p:nvGrpSpPr>
          <p:cNvPr id="409" name="Agrupar"/>
          <p:cNvGrpSpPr/>
          <p:nvPr/>
        </p:nvGrpSpPr>
        <p:grpSpPr>
          <a:xfrm>
            <a:off x="-92197" y="3528793"/>
            <a:ext cx="24555896" cy="7717862"/>
            <a:chOff x="-71844" y="-71844"/>
            <a:chExt cx="24555894" cy="7717860"/>
          </a:xfrm>
        </p:grpSpPr>
        <p:grpSp>
          <p:nvGrpSpPr>
            <p:cNvPr id="404" name="Rectángulo"/>
            <p:cNvGrpSpPr/>
            <p:nvPr/>
          </p:nvGrpSpPr>
          <p:grpSpPr>
            <a:xfrm>
              <a:off x="-71844" y="-71844"/>
              <a:ext cx="24555894" cy="7717860"/>
              <a:chOff x="-1" y="-1"/>
              <a:chExt cx="24555892" cy="7717858"/>
            </a:xfrm>
          </p:grpSpPr>
          <p:sp>
            <p:nvSpPr>
              <p:cNvPr id="403" name="Rectángulo"/>
              <p:cNvSpPr/>
              <p:nvPr/>
            </p:nvSpPr>
            <p:spPr>
              <a:xfrm>
                <a:off x="71842" y="71841"/>
                <a:ext cx="24412207" cy="7574173"/>
              </a:xfrm>
              <a:prstGeom prst="rect">
                <a:avLst/>
              </a:prstGeom>
              <a:solidFill>
                <a:schemeClr val="accent4">
                  <a:hueOff val="-476017"/>
                  <a:lumOff val="-10042"/>
                  <a:alpha val="90000"/>
                </a:schemeClr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402" name="Rectángulo Rectángulo" descr="Rectángulo Rectángulo"/>
              <p:cNvPicPr>
                <a:picLocks/>
              </p:cNvPicPr>
              <p:nvPr/>
            </p:nvPicPr>
            <p:blipFill>
              <a:blip r:embed="rId8">
                <a:alphaModFix amt="90000"/>
              </a:blip>
              <a:stretch>
                <a:fillRect/>
              </a:stretch>
            </p:blipFill>
            <p:spPr>
              <a:xfrm>
                <a:off x="-1" y="-1"/>
                <a:ext cx="24555892" cy="7717858"/>
              </a:xfrm>
              <a:prstGeom prst="rect">
                <a:avLst/>
              </a:prstGeom>
              <a:effectLst/>
            </p:spPr>
          </p:pic>
        </p:grpSp>
        <p:sp>
          <p:nvSpPr>
            <p:cNvPr id="405" name="Problem!"/>
            <p:cNvSpPr txBox="1"/>
            <p:nvPr/>
          </p:nvSpPr>
          <p:spPr>
            <a:xfrm>
              <a:off x="954415" y="639884"/>
              <a:ext cx="1849865" cy="87203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>
              <a:solidFill>
                <a:schemeClr val="tx2"/>
              </a:solidFill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5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es-ES" dirty="0" err="1">
                  <a:solidFill>
                    <a:srgbClr val="000000"/>
                  </a:solidFill>
                </a:rPr>
                <a:t>Issue</a:t>
              </a:r>
              <a:r>
                <a:rPr dirty="0">
                  <a:solidFill>
                    <a:srgbClr val="000000"/>
                  </a:solidFill>
                </a:rPr>
                <a:t>!</a:t>
              </a:r>
            </a:p>
          </p:txBody>
        </p:sp>
        <p:sp>
          <p:nvSpPr>
            <p:cNvPr id="406" name="The proposed Deep SVDD was not proposed for streaming learning."/>
            <p:cNvSpPr txBox="1"/>
            <p:nvPr/>
          </p:nvSpPr>
          <p:spPr>
            <a:xfrm>
              <a:off x="589412" y="1814238"/>
              <a:ext cx="19626581" cy="845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The proposed Deep SVDD was not proposed for streaming learning. </a:t>
              </a:r>
            </a:p>
          </p:txBody>
        </p:sp>
        <p:sp>
          <p:nvSpPr>
            <p:cNvPr id="407" name="Offers a tight boundary to classify instances."/>
            <p:cNvSpPr txBox="1"/>
            <p:nvPr/>
          </p:nvSpPr>
          <p:spPr>
            <a:xfrm>
              <a:off x="585603" y="2934380"/>
              <a:ext cx="12736196" cy="845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</a:defRPr>
              </a:lvl1pPr>
            </a:lstStyle>
            <a:p>
              <a:r>
                <a:t>Offers a tight boundary to classify instances.</a:t>
              </a:r>
            </a:p>
          </p:txBody>
        </p:sp>
        <p:sp>
          <p:nvSpPr>
            <p:cNvPr id="408" name="Concept Drift potentially affects the boundary making it unreliable for prediction"/>
            <p:cNvSpPr txBox="1"/>
            <p:nvPr/>
          </p:nvSpPr>
          <p:spPr>
            <a:xfrm>
              <a:off x="278770" y="4041416"/>
              <a:ext cx="22951329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000000"/>
                  </a:solidFill>
                </a:defRPr>
              </a:lvl1pPr>
            </a:lstStyle>
            <a:p>
              <a:r>
                <a:rPr dirty="0"/>
                <a:t>Concept Drift potentially affects the boundary making it unreliable for prediction</a:t>
              </a:r>
            </a:p>
          </p:txBody>
        </p:sp>
      </p:grpSp>
      <p:sp>
        <p:nvSpPr>
          <p:cNvPr id="410" name="Introduce probability due to its interpretability"/>
          <p:cNvSpPr/>
          <p:nvPr/>
        </p:nvSpPr>
        <p:spPr>
          <a:xfrm>
            <a:off x="5998317" y="9347200"/>
            <a:ext cx="12387366" cy="1270000"/>
          </a:xfrm>
          <a:prstGeom prst="roundRect">
            <a:avLst>
              <a:gd name="adj" fmla="val 15000"/>
            </a:avLst>
          </a:prstGeom>
          <a:solidFill>
            <a:srgbClr val="00A1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Introduce probability due to its interpretability</a:t>
            </a:r>
            <a:r>
              <a:rPr lang="es-ES" dirty="0"/>
              <a:t> as in </a:t>
            </a:r>
            <a:r>
              <a:rPr lang="es-ES" dirty="0" err="1"/>
              <a:t>SNDProb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6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animBg="1" advAuto="0"/>
      <p:bldP spid="409" grpId="0" animBg="1" advAuto="0"/>
      <p:bldP spid="410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rediction in a stre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Prediction in a stream</a:t>
            </a:r>
          </a:p>
        </p:txBody>
      </p:sp>
      <p:sp>
        <p:nvSpPr>
          <p:cNvPr id="41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15" name="CodeCogsEqn.pdf" descr="CodeCogsEq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4" y="5564892"/>
            <a:ext cx="19745332" cy="25862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ONLINE PHASE">
            <a:extLst>
              <a:ext uri="{FF2B5EF4-FFF2-40B4-BE49-F238E27FC236}">
                <a16:creationId xmlns:a16="http://schemas.microsoft.com/office/drawing/2014/main" id="{2EA5FF9A-E469-9AD5-9991-86576615E191}"/>
              </a:ext>
            </a:extLst>
          </p:cNvPr>
          <p:cNvSpPr txBox="1"/>
          <p:nvPr/>
        </p:nvSpPr>
        <p:spPr>
          <a:xfrm>
            <a:off x="15043019" y="907171"/>
            <a:ext cx="622003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200" spc="419">
                <a:ln w="952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1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sz="7200" dirty="0"/>
              <a:t>ONLINE PHASE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Agrupar"/>
          <p:cNvGrpSpPr/>
          <p:nvPr/>
        </p:nvGrpSpPr>
        <p:grpSpPr>
          <a:xfrm>
            <a:off x="6630712" y="4855626"/>
            <a:ext cx="6090931" cy="6935008"/>
            <a:chOff x="0" y="0"/>
            <a:chExt cx="6090930" cy="6935007"/>
          </a:xfrm>
        </p:grpSpPr>
        <p:sp>
          <p:nvSpPr>
            <p:cNvPr id="155" name="Term 1"/>
            <p:cNvSpPr/>
            <p:nvPr/>
          </p:nvSpPr>
          <p:spPr>
            <a:xfrm>
              <a:off x="3423272" y="0"/>
              <a:ext cx="2667659" cy="1270000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Term 1</a:t>
              </a:r>
            </a:p>
          </p:txBody>
        </p:sp>
        <p:sp>
          <p:nvSpPr>
            <p:cNvPr id="156" name="Term 2"/>
            <p:cNvSpPr/>
            <p:nvPr/>
          </p:nvSpPr>
          <p:spPr>
            <a:xfrm>
              <a:off x="3423272" y="1888335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Term 2</a:t>
              </a:r>
            </a:p>
          </p:txBody>
        </p:sp>
        <p:sp>
          <p:nvSpPr>
            <p:cNvPr id="157" name="Term 3"/>
            <p:cNvSpPr/>
            <p:nvPr/>
          </p:nvSpPr>
          <p:spPr>
            <a:xfrm>
              <a:off x="3423272" y="3776671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Term 3</a:t>
              </a:r>
            </a:p>
          </p:txBody>
        </p:sp>
        <p:sp>
          <p:nvSpPr>
            <p:cNvPr id="158" name="Term 4"/>
            <p:cNvSpPr/>
            <p:nvPr/>
          </p:nvSpPr>
          <p:spPr>
            <a:xfrm>
              <a:off x="3423272" y="5665007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Term 4</a:t>
              </a:r>
            </a:p>
          </p:txBody>
        </p:sp>
        <p:sp>
          <p:nvSpPr>
            <p:cNvPr id="159" name="Línea"/>
            <p:cNvSpPr/>
            <p:nvPr/>
          </p:nvSpPr>
          <p:spPr>
            <a:xfrm flipV="1">
              <a:off x="473" y="789195"/>
              <a:ext cx="3302480" cy="2671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160" name="Línea"/>
            <p:cNvSpPr/>
            <p:nvPr/>
          </p:nvSpPr>
          <p:spPr>
            <a:xfrm flipV="1">
              <a:off x="145" y="2587720"/>
              <a:ext cx="3298157" cy="8471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161" name="Línea"/>
            <p:cNvSpPr/>
            <p:nvPr/>
          </p:nvSpPr>
          <p:spPr>
            <a:xfrm>
              <a:off x="0" y="3444506"/>
              <a:ext cx="3299007" cy="966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162" name="Línea"/>
            <p:cNvSpPr/>
            <p:nvPr/>
          </p:nvSpPr>
          <p:spPr>
            <a:xfrm>
              <a:off x="5148" y="3460376"/>
              <a:ext cx="3293478" cy="28411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</p:grpSp>
      <p:sp>
        <p:nvSpPr>
          <p:cNvPr id="164" name="Problem A"/>
          <p:cNvSpPr/>
          <p:nvPr/>
        </p:nvSpPr>
        <p:spPr>
          <a:xfrm>
            <a:off x="3835024" y="7688129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s-ES" dirty="0" err="1">
                <a:latin typeface="EHUSans" panose="02000503050000020004" pitchFamily="2" charset="0"/>
              </a:rPr>
              <a:t>Term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165" name="Mix-up between terms and problems"/>
          <p:cNvSpPr txBox="1">
            <a:spLocks noGrp="1"/>
          </p:cNvSpPr>
          <p:nvPr>
            <p:ph type="body" sz="quarter" idx="1"/>
          </p:nvPr>
        </p:nvSpPr>
        <p:spPr>
          <a:xfrm>
            <a:off x="1206500" y="2641685"/>
            <a:ext cx="14143667" cy="1337136"/>
          </a:xfrm>
          <a:prstGeom prst="rect">
            <a:avLst/>
          </a:prstGeom>
        </p:spPr>
        <p:txBody>
          <a:bodyPr/>
          <a:lstStyle/>
          <a:p>
            <a:r>
              <a:rPr lang="es-ES" dirty="0" err="1">
                <a:latin typeface="EHUSans" panose="02000503050000020004" pitchFamily="2" charset="0"/>
              </a:rPr>
              <a:t>Mix</a:t>
            </a:r>
            <a:r>
              <a:rPr lang="es-ES" dirty="0">
                <a:latin typeface="EHUSans" panose="02000503050000020004" pitchFamily="2" charset="0"/>
              </a:rPr>
              <a:t>-up </a:t>
            </a:r>
            <a:r>
              <a:rPr lang="es-ES" dirty="0" err="1">
                <a:latin typeface="EHUSans" panose="02000503050000020004" pitchFamily="2" charset="0"/>
              </a:rPr>
              <a:t>between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terms</a:t>
            </a:r>
            <a:r>
              <a:rPr lang="es-ES" dirty="0">
                <a:latin typeface="EHUSans" panose="02000503050000020004" pitchFamily="2" charset="0"/>
              </a:rPr>
              <a:t> and </a:t>
            </a:r>
            <a:r>
              <a:rPr lang="es-ES" dirty="0" err="1">
                <a:latin typeface="EHUSans" panose="02000503050000020004" pitchFamily="2" charset="0"/>
              </a:rPr>
              <a:t>problems</a:t>
            </a:r>
            <a:endParaRPr dirty="0">
              <a:latin typeface="EHUSans" panose="02000503050000020004" pitchFamily="2" charset="0"/>
            </a:endParaRPr>
          </a:p>
        </p:txBody>
      </p:sp>
      <p:pic>
        <p:nvPicPr>
          <p:cNvPr id="166" name="Cuenco de pappardelle con mantequilla de perejil, avellanas tostadas y lascas de queso parmesano" descr="Cuenco de pappardelle con mantequilla de perejil, avellanas tostadas y lascas de queso parmesano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462" b="462"/>
          <a:stretch>
            <a:fillRect/>
          </a:stretch>
        </p:blipFill>
        <p:spPr>
          <a:xfrm>
            <a:off x="16674574" y="-99780"/>
            <a:ext cx="7898254" cy="13915576"/>
          </a:xfrm>
          <a:prstGeom prst="rect">
            <a:avLst/>
          </a:prstGeom>
        </p:spPr>
      </p:pic>
      <p:sp>
        <p:nvSpPr>
          <p:cNvPr id="167" name="Motivation and Scope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14701531" cy="14351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Motivation and Scope</a:t>
            </a:r>
          </a:p>
        </p:txBody>
      </p:sp>
      <p:grpSp>
        <p:nvGrpSpPr>
          <p:cNvPr id="176" name="Agrupar"/>
          <p:cNvGrpSpPr/>
          <p:nvPr/>
        </p:nvGrpSpPr>
        <p:grpSpPr>
          <a:xfrm>
            <a:off x="6630712" y="4855626"/>
            <a:ext cx="6090931" cy="6935008"/>
            <a:chOff x="0" y="0"/>
            <a:chExt cx="6090930" cy="6935007"/>
          </a:xfrm>
        </p:grpSpPr>
        <p:sp>
          <p:nvSpPr>
            <p:cNvPr id="168" name="Problem A"/>
            <p:cNvSpPr/>
            <p:nvPr/>
          </p:nvSpPr>
          <p:spPr>
            <a:xfrm>
              <a:off x="3423272" y="0"/>
              <a:ext cx="2667659" cy="1270000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Problem A</a:t>
              </a:r>
            </a:p>
          </p:txBody>
        </p:sp>
        <p:sp>
          <p:nvSpPr>
            <p:cNvPr id="169" name="Problem B"/>
            <p:cNvSpPr/>
            <p:nvPr/>
          </p:nvSpPr>
          <p:spPr>
            <a:xfrm>
              <a:off x="3423272" y="1888335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Problem B</a:t>
              </a:r>
            </a:p>
          </p:txBody>
        </p:sp>
        <p:sp>
          <p:nvSpPr>
            <p:cNvPr id="170" name="Problem C"/>
            <p:cNvSpPr/>
            <p:nvPr/>
          </p:nvSpPr>
          <p:spPr>
            <a:xfrm>
              <a:off x="3423272" y="3776671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Problem C</a:t>
              </a:r>
            </a:p>
          </p:txBody>
        </p:sp>
        <p:sp>
          <p:nvSpPr>
            <p:cNvPr id="171" name="Problem D"/>
            <p:cNvSpPr/>
            <p:nvPr/>
          </p:nvSpPr>
          <p:spPr>
            <a:xfrm>
              <a:off x="3423272" y="5665007"/>
              <a:ext cx="2667659" cy="1270001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76017"/>
                <a:lumOff val="-1004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>
                  <a:latin typeface="EHUSans" panose="02000503050000020004" pitchFamily="2" charset="0"/>
                </a:rPr>
                <a:t>Problem D</a:t>
              </a:r>
            </a:p>
          </p:txBody>
        </p:sp>
        <p:sp>
          <p:nvSpPr>
            <p:cNvPr id="172" name="Línea"/>
            <p:cNvSpPr/>
            <p:nvPr/>
          </p:nvSpPr>
          <p:spPr>
            <a:xfrm flipV="1">
              <a:off x="473" y="789195"/>
              <a:ext cx="3302480" cy="2671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173" name="Línea"/>
            <p:cNvSpPr/>
            <p:nvPr/>
          </p:nvSpPr>
          <p:spPr>
            <a:xfrm flipV="1">
              <a:off x="145" y="2587720"/>
              <a:ext cx="3298157" cy="8471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174" name="Línea"/>
            <p:cNvSpPr/>
            <p:nvPr/>
          </p:nvSpPr>
          <p:spPr>
            <a:xfrm>
              <a:off x="0" y="3444506"/>
              <a:ext cx="3299007" cy="96688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  <p:sp>
          <p:nvSpPr>
            <p:cNvPr id="175" name="Línea"/>
            <p:cNvSpPr/>
            <p:nvPr/>
          </p:nvSpPr>
          <p:spPr>
            <a:xfrm>
              <a:off x="5148" y="3460376"/>
              <a:ext cx="3293478" cy="28411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>
                <a:latin typeface="EHUSans" panose="02000503050000020004" pitchFamily="2" charset="0"/>
              </a:endParaRPr>
            </a:p>
          </p:txBody>
        </p:sp>
      </p:grpSp>
      <p:sp>
        <p:nvSpPr>
          <p:cNvPr id="177" name="Problem A"/>
          <p:cNvSpPr/>
          <p:nvPr/>
        </p:nvSpPr>
        <p:spPr>
          <a:xfrm>
            <a:off x="10051712" y="4837194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EHUSans" panose="02000503050000020004" pitchFamily="2" charset="0"/>
              </a:rPr>
              <a:t>Problem A</a:t>
            </a:r>
          </a:p>
        </p:txBody>
      </p:sp>
      <p:sp>
        <p:nvSpPr>
          <p:cNvPr id="178" name="Problem B"/>
          <p:cNvSpPr/>
          <p:nvPr/>
        </p:nvSpPr>
        <p:spPr>
          <a:xfrm>
            <a:off x="3835024" y="6794837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EHUSans" panose="02000503050000020004" pitchFamily="2" charset="0"/>
              </a:rPr>
              <a:t>Problem B</a:t>
            </a:r>
          </a:p>
        </p:txBody>
      </p:sp>
      <p:sp>
        <p:nvSpPr>
          <p:cNvPr id="179" name="Problem C"/>
          <p:cNvSpPr/>
          <p:nvPr/>
        </p:nvSpPr>
        <p:spPr>
          <a:xfrm>
            <a:off x="3833004" y="8653128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EHUSans" panose="02000503050000020004" pitchFamily="2" charset="0"/>
              </a:rPr>
              <a:t>Problem C</a:t>
            </a:r>
          </a:p>
        </p:txBody>
      </p:sp>
      <p:sp>
        <p:nvSpPr>
          <p:cNvPr id="180" name="Problem D"/>
          <p:cNvSpPr/>
          <p:nvPr/>
        </p:nvSpPr>
        <p:spPr>
          <a:xfrm>
            <a:off x="3829949" y="10511418"/>
            <a:ext cx="2667659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>
                <a:latin typeface="EHUSans" panose="02000503050000020004" pitchFamily="2" charset="0"/>
              </a:rPr>
              <a:t>Problem D</a:t>
            </a:r>
          </a:p>
        </p:txBody>
      </p:sp>
      <p:sp>
        <p:nvSpPr>
          <p:cNvPr id="181" name="?"/>
          <p:cNvSpPr/>
          <p:nvPr/>
        </p:nvSpPr>
        <p:spPr>
          <a:xfrm>
            <a:off x="6596173" y="4837194"/>
            <a:ext cx="3364322" cy="68302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0000" b="1">
                <a:solidFill>
                  <a:srgbClr val="000000"/>
                </a:solidFill>
              </a:defRPr>
            </a:lvl1pPr>
          </a:lstStyle>
          <a:p>
            <a:r>
              <a:rPr>
                <a:latin typeface="EHUSans" panose="02000503050000020004" pitchFamily="2" charset="0"/>
              </a:rPr>
              <a:t>?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30C6B6-FA12-3D1A-126A-08BC788289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739544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300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3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1" dur="100" fill="hold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5" dur="100" fill="hold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8" dur="100" fill="hold"/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22926 -0.029947 -0.040785 -0.051497 -0.069118 -0.060580 C -0.164305 -0.091097 -0.252461 0.035960 -0.254949 0.207855" pathEditMode="relative">
                                      <p:cBhvr>
                                        <p:cTn id="3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4949 0.207855 C -0.255200 0.169654 -0.255313 0.131451 -0.255287 0.093247 C -0.255266 0.062164 -0.255154 0.031081 -0.254949 0.000000" pathEditMode="relative">
                                      <p:cBhvr>
                                        <p:cTn id="4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3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300"/>
                            </p:stCondLst>
                            <p:childTnLst>
                              <p:par>
                                <p:cTn id="4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3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00"/>
                            </p:stCondLst>
                            <p:childTnLst>
                              <p:par>
                                <p:cTn id="5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3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9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 advAuto="0"/>
      <p:bldP spid="164" grpId="0" build="p" bldLvl="5" animBg="1" advAuto="0"/>
      <p:bldP spid="164" grpId="1" build="p" bldLvl="5" animBg="1" advAuto="0"/>
      <p:bldP spid="176" grpId="0" animBg="1" advAuto="0"/>
      <p:bldP spid="176" grpId="1" animBg="1" advAuto="0"/>
      <p:bldP spid="177" grpId="0" animBg="1" advAuto="0"/>
      <p:bldP spid="178" grpId="0" animBg="1" advAuto="0"/>
      <p:bldP spid="179" grpId="0" animBg="1" advAuto="0"/>
      <p:bldP spid="180" grpId="0" animBg="1" advAuto="0"/>
      <p:bldP spid="181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22D7E992-8199-2EC7-C6C5-4016560C4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901" y="7893813"/>
            <a:ext cx="4430279" cy="4430279"/>
          </a:xfrm>
          <a:prstGeom prst="rect">
            <a:avLst/>
          </a:prstGeom>
        </p:spPr>
      </p:pic>
      <p:sp>
        <p:nvSpPr>
          <p:cNvPr id="371" name="Prediction"/>
          <p:cNvSpPr txBox="1">
            <a:spLocks noGrp="1"/>
          </p:cNvSpPr>
          <p:nvPr>
            <p:ph type="title"/>
          </p:nvPr>
        </p:nvSpPr>
        <p:spPr>
          <a:xfrm>
            <a:off x="901700" y="795899"/>
            <a:ext cx="9779000" cy="1534839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Prediction</a:t>
            </a:r>
          </a:p>
        </p:txBody>
      </p:sp>
      <p:sp>
        <p:nvSpPr>
          <p:cNvPr id="372" name="How to classify a newcomer instance"/>
          <p:cNvSpPr txBox="1">
            <a:spLocks noGrp="1"/>
          </p:cNvSpPr>
          <p:nvPr>
            <p:ph type="body" sz="quarter" idx="1"/>
          </p:nvPr>
        </p:nvSpPr>
        <p:spPr>
          <a:xfrm>
            <a:off x="901700" y="2239041"/>
            <a:ext cx="9779000" cy="1745353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spcBef>
                <a:spcPts val="4500"/>
              </a:spcBef>
              <a:defRPr sz="4800" b="0"/>
            </a:lvl1pPr>
          </a:lstStyle>
          <a:p>
            <a:r>
              <a:rPr dirty="0">
                <a:latin typeface="EHUSans" panose="02000503050000020004" pitchFamily="2" charset="0"/>
              </a:rPr>
              <a:t>How to classify a newcomer instance</a:t>
            </a:r>
          </a:p>
        </p:txBody>
      </p:sp>
      <p:sp>
        <p:nvSpPr>
          <p:cNvPr id="373" name="Línea"/>
          <p:cNvSpPr/>
          <p:nvPr/>
        </p:nvSpPr>
        <p:spPr>
          <a:xfrm flipH="1" flipV="1">
            <a:off x="12341093" y="55166"/>
            <a:ext cx="28041" cy="126892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4" name="The instance must be inside the X percentage of density mass"/>
          <p:cNvSpPr txBox="1"/>
          <p:nvPr/>
        </p:nvSpPr>
        <p:spPr>
          <a:xfrm>
            <a:off x="868663" y="5919100"/>
            <a:ext cx="7806261" cy="2114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The instance must be inside the X percentage of density mass</a:t>
            </a:r>
          </a:p>
        </p:txBody>
      </p:sp>
      <p:sp>
        <p:nvSpPr>
          <p:cNvPr id="375" name="Flecha"/>
          <p:cNvSpPr/>
          <p:nvPr/>
        </p:nvSpPr>
        <p:spPr>
          <a:xfrm rot="5400000">
            <a:off x="4064330" y="4472554"/>
            <a:ext cx="1414926" cy="958387"/>
          </a:xfrm>
          <a:prstGeom prst="rightArrow">
            <a:avLst>
              <a:gd name="adj1" fmla="val 32000"/>
              <a:gd name="adj2" fmla="val 84809"/>
            </a:avLst>
          </a:prstGeom>
          <a:solidFill>
            <a:srgbClr val="F3C1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6" name="98%"/>
          <p:cNvSpPr/>
          <p:nvPr/>
        </p:nvSpPr>
        <p:spPr>
          <a:xfrm>
            <a:off x="9739657" y="6477000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3C17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98%</a:t>
            </a:r>
          </a:p>
        </p:txBody>
      </p:sp>
      <p:sp>
        <p:nvSpPr>
          <p:cNvPr id="377" name="Trick!"/>
          <p:cNvSpPr txBox="1"/>
          <p:nvPr/>
        </p:nvSpPr>
        <p:spPr>
          <a:xfrm>
            <a:off x="15770195" y="2167108"/>
            <a:ext cx="2314957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6000">
                <a:solidFill>
                  <a:srgbClr val="000000"/>
                </a:solidFill>
                <a:latin typeface="EHUSerif"/>
                <a:ea typeface="EHUSerif"/>
                <a:cs typeface="EHUSerif"/>
                <a:sym typeface="EHUSerif"/>
              </a:defRPr>
            </a:lvl1pPr>
          </a:lstStyle>
          <a:p>
            <a:r>
              <a:t>Trick!</a:t>
            </a:r>
          </a:p>
        </p:txBody>
      </p:sp>
      <p:pic>
        <p:nvPicPr>
          <p:cNvPr id="378" name="jose-aljovin-LBxrYiiTj7Q-unsplash.jpg" descr="jose-aljovin-LBxrYiiTj7Q-unsplas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3661" y="366529"/>
            <a:ext cx="2124514" cy="318677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79" name="Mahalanobis Distance"/>
          <p:cNvSpPr txBox="1"/>
          <p:nvPr/>
        </p:nvSpPr>
        <p:spPr>
          <a:xfrm>
            <a:off x="12721996" y="4002038"/>
            <a:ext cx="6511398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r>
              <a:rPr dirty="0" err="1">
                <a:latin typeface="EHUSans" panose="02000503050000020004" pitchFamily="2" charset="0"/>
              </a:rPr>
              <a:t>Mahalanobis</a:t>
            </a:r>
            <a:r>
              <a:rPr dirty="0">
                <a:latin typeface="EHUSans" panose="02000503050000020004" pitchFamily="2" charset="0"/>
              </a:rPr>
              <a:t> Distance</a:t>
            </a:r>
          </a:p>
        </p:txBody>
      </p:sp>
      <p:sp>
        <p:nvSpPr>
          <p:cNvPr id="380" name="Flecha"/>
          <p:cNvSpPr/>
          <p:nvPr/>
        </p:nvSpPr>
        <p:spPr>
          <a:xfrm rot="5400000">
            <a:off x="16929265" y="7847796"/>
            <a:ext cx="1414927" cy="958387"/>
          </a:xfrm>
          <a:prstGeom prst="rightArrow">
            <a:avLst>
              <a:gd name="adj1" fmla="val 32000"/>
              <a:gd name="adj2" fmla="val 84809"/>
            </a:avLst>
          </a:prstGeom>
          <a:solidFill>
            <a:srgbClr val="F3C1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81" name="CodeCogsEqn-7.png" descr="CodeCogsEqn-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49278" y="9250825"/>
            <a:ext cx="23749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Círculo"/>
          <p:cNvSpPr/>
          <p:nvPr/>
        </p:nvSpPr>
        <p:spPr>
          <a:xfrm>
            <a:off x="18364200" y="9259359"/>
            <a:ext cx="744932" cy="744932"/>
          </a:xfrm>
          <a:prstGeom prst="ellipse">
            <a:avLst/>
          </a:prstGeom>
          <a:ln w="63500">
            <a:solidFill>
              <a:srgbClr val="4AA4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8" name="Línea de conexión"/>
          <p:cNvSpPr/>
          <p:nvPr/>
        </p:nvSpPr>
        <p:spPr>
          <a:xfrm>
            <a:off x="11391324" y="6919714"/>
            <a:ext cx="6240595" cy="3856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714" extrusionOk="0">
                <a:moveTo>
                  <a:pt x="0" y="0"/>
                </a:moveTo>
                <a:cubicBezTo>
                  <a:pt x="5635" y="16713"/>
                  <a:pt x="12835" y="21600"/>
                  <a:pt x="21600" y="1466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84" name="Línea"/>
          <p:cNvSpPr/>
          <p:nvPr/>
        </p:nvSpPr>
        <p:spPr>
          <a:xfrm flipV="1">
            <a:off x="22325918" y="8932196"/>
            <a:ext cx="1" cy="240586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5" name="Línea"/>
          <p:cNvSpPr/>
          <p:nvPr/>
        </p:nvSpPr>
        <p:spPr>
          <a:xfrm flipH="1">
            <a:off x="21017385" y="10164082"/>
            <a:ext cx="261706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6" name="Círculo"/>
          <p:cNvSpPr/>
          <p:nvPr/>
        </p:nvSpPr>
        <p:spPr>
          <a:xfrm>
            <a:off x="21465942" y="9275150"/>
            <a:ext cx="1719953" cy="1719953"/>
          </a:xfrm>
          <a:prstGeom prst="ellipse">
            <a:avLst/>
          </a:prstGeom>
          <a:ln w="25400">
            <a:solidFill>
              <a:srgbClr val="F3C178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9" name="Línea de conexión"/>
          <p:cNvSpPr/>
          <p:nvPr/>
        </p:nvSpPr>
        <p:spPr>
          <a:xfrm>
            <a:off x="18875375" y="10142746"/>
            <a:ext cx="2579688" cy="858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006" extrusionOk="0">
                <a:moveTo>
                  <a:pt x="21600" y="11587"/>
                </a:moveTo>
                <a:cubicBezTo>
                  <a:pt x="13070" y="21600"/>
                  <a:pt x="5870" y="17738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388" name="CodeCogsEqn-9.png" descr="CodeCogsEqn-9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9528" y="6425169"/>
            <a:ext cx="5994401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CodeCogsEqn-10.png" descr="CodeCogsEqn-1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9796" y="5268249"/>
            <a:ext cx="10372177" cy="686464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ONLINE PHASE"/>
          <p:cNvSpPr txBox="1"/>
          <p:nvPr/>
        </p:nvSpPr>
        <p:spPr>
          <a:xfrm>
            <a:off x="6692361" y="1346334"/>
            <a:ext cx="3915842" cy="74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200" spc="419">
                <a:ln w="952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chemeClr val="accent1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ONLINE PHASE</a:t>
            </a:r>
          </a:p>
        </p:txBody>
      </p:sp>
      <p:sp>
        <p:nvSpPr>
          <p:cNvPr id="392" name="98% of prob mass"/>
          <p:cNvSpPr txBox="1"/>
          <p:nvPr/>
        </p:nvSpPr>
        <p:spPr>
          <a:xfrm>
            <a:off x="9179982" y="9297199"/>
            <a:ext cx="264335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>
                <a:latin typeface="EHUSans" panose="02000503050000020004" pitchFamily="2" charset="0"/>
              </a:rPr>
              <a:t>98% of prob mass</a:t>
            </a:r>
          </a:p>
        </p:txBody>
      </p:sp>
      <p:sp>
        <p:nvSpPr>
          <p:cNvPr id="39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393" name="Línea"/>
          <p:cNvSpPr/>
          <p:nvPr/>
        </p:nvSpPr>
        <p:spPr>
          <a:xfrm flipH="1">
            <a:off x="5680744" y="9533160"/>
            <a:ext cx="3330136" cy="1243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96" name="Sent to buffer the…"/>
          <p:cNvSpPr txBox="1"/>
          <p:nvPr/>
        </p:nvSpPr>
        <p:spPr>
          <a:xfrm>
            <a:off x="6890878" y="12174434"/>
            <a:ext cx="373820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latin typeface="EHUSans" panose="02000503050000020004" pitchFamily="2" charset="0"/>
              </a:rPr>
              <a:t>Sent to buffer the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dirty="0">
                <a:latin typeface="EHUSans" panose="02000503050000020004" pitchFamily="2" charset="0"/>
              </a:rPr>
              <a:t>instances that fall in here</a:t>
            </a:r>
          </a:p>
        </p:txBody>
      </p:sp>
      <p:sp>
        <p:nvSpPr>
          <p:cNvPr id="395" name="Línea"/>
          <p:cNvSpPr/>
          <p:nvPr/>
        </p:nvSpPr>
        <p:spPr>
          <a:xfrm flipH="1" flipV="1">
            <a:off x="5250986" y="11476960"/>
            <a:ext cx="1607006" cy="8927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506897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elisa-ventur-bmJAXAz6ads-unsplash.jpg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4" r="17504"/>
          <a:stretch/>
        </p:blipFill>
        <p:spPr>
          <a:xfrm>
            <a:off x="12370004" y="0"/>
            <a:ext cx="13433136" cy="13745535"/>
          </a:xfrm>
          <a:prstGeom prst="rect">
            <a:avLst/>
          </a:prstGeom>
        </p:spPr>
      </p:pic>
      <p:sp>
        <p:nvSpPr>
          <p:cNvPr id="448" name="Is this usable in real wor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Is this usable in real world?</a:t>
            </a:r>
          </a:p>
        </p:txBody>
      </p:sp>
      <p:sp>
        <p:nvSpPr>
          <p:cNvPr id="449" name="New classes are discovered without supervision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New classes are discovered without supervision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FE0D55A-49E8-24C4-CE31-B9064A7085F1}"/>
              </a:ext>
            </a:extLst>
          </p:cNvPr>
          <p:cNvSpPr txBox="1"/>
          <p:nvPr/>
        </p:nvSpPr>
        <p:spPr>
          <a:xfrm>
            <a:off x="20491589" y="13376203"/>
            <a:ext cx="3892411" cy="3693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none">
            <a:spAutoFit/>
          </a:bodyPr>
          <a:lstStyle/>
          <a:p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Foto de </a:t>
            </a:r>
            <a:r>
              <a:rPr lang="es-ES" sz="1800" b="0" i="0" dirty="0">
                <a:effectLst/>
                <a:hlinkClick r:id="rId4"/>
              </a:rPr>
              <a:t>Peter Herrmann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en </a:t>
            </a:r>
            <a:r>
              <a:rPr lang="es-ES" sz="1800" b="0" i="0" dirty="0">
                <a:effectLst/>
                <a:hlinkClick r:id="rId5"/>
              </a:rPr>
              <a:t>Unsplash</a:t>
            </a:r>
            <a:endParaRPr lang="en-US" sz="1800" dirty="0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arallel Uni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Parallel Universe</a:t>
            </a:r>
          </a:p>
        </p:txBody>
      </p:sp>
      <p:sp>
        <p:nvSpPr>
          <p:cNvPr id="454" name="Parallel hypothe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Parallel hypotheses</a:t>
            </a:r>
          </a:p>
        </p:txBody>
      </p:sp>
      <p:sp>
        <p:nvSpPr>
          <p:cNvPr id="455" name="At some point the model looks for a certain amount of new emerging classes.…"/>
          <p:cNvSpPr txBox="1">
            <a:spLocks noGrp="1"/>
          </p:cNvSpPr>
          <p:nvPr>
            <p:ph type="body" idx="1"/>
          </p:nvPr>
        </p:nvSpPr>
        <p:spPr>
          <a:xfrm>
            <a:off x="1206500" y="3884225"/>
            <a:ext cx="21971000" cy="862029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At some point the model looks for a certain amount of new emerging classes</a:t>
            </a:r>
          </a:p>
          <a:p>
            <a:r>
              <a:rPr dirty="0">
                <a:latin typeface="EHUSans" panose="02000503050000020004" pitchFamily="2" charset="0"/>
              </a:rPr>
              <a:t>Why we select just one hypothesis? </a:t>
            </a:r>
          </a:p>
          <a:p>
            <a:r>
              <a:rPr dirty="0">
                <a:latin typeface="EHUSans" panose="02000503050000020004" pitchFamily="2" charset="0"/>
              </a:rPr>
              <a:t>Keep track of every option and let an expert evaluate in hindsight</a:t>
            </a:r>
          </a:p>
          <a:p>
            <a:r>
              <a:rPr dirty="0">
                <a:latin typeface="EHUSans" panose="02000503050000020004" pitchFamily="2" charset="0"/>
              </a:rPr>
              <a:t>This grows exponentially! Compare models and remove identical ones to mitigate the exponential growth</a:t>
            </a:r>
          </a:p>
        </p:txBody>
      </p:sp>
      <p:sp>
        <p:nvSpPr>
          <p:cNvPr id="45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arallel Uni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Parallel Universe</a:t>
            </a:r>
          </a:p>
        </p:txBody>
      </p:sp>
      <p:sp>
        <p:nvSpPr>
          <p:cNvPr id="459" name="Parallel hypothe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Parallel hypotheses</a:t>
            </a:r>
          </a:p>
        </p:txBody>
      </p:sp>
      <p:sp>
        <p:nvSpPr>
          <p:cNvPr id="460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461" name="Captura de pantalla 2022-07-06 a las 16.25.43.png" descr="Captura de pantalla 2022-07-06 a las 16.25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45" y="4419589"/>
            <a:ext cx="20353510" cy="6754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arallel Uni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Parallel Universe</a:t>
            </a:r>
          </a:p>
        </p:txBody>
      </p:sp>
      <p:sp>
        <p:nvSpPr>
          <p:cNvPr id="464" name="How to cluster the data to learn a model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How to cluster the data to learn a model?</a:t>
            </a:r>
          </a:p>
        </p:txBody>
      </p:sp>
      <p:sp>
        <p:nvSpPr>
          <p:cNvPr id="465" name="We use an Agglomerative Hierarchical clustering algorith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We use an Agglomerative Hierarchical clustering algorithm</a:t>
            </a:r>
          </a:p>
          <a:p>
            <a:r>
              <a:rPr dirty="0">
                <a:latin typeface="EHUSans" panose="02000503050000020004" pitchFamily="2" charset="0"/>
              </a:rPr>
              <a:t>Dynamic Time Warping distance is used to measure the pairwise similarity between the time series</a:t>
            </a:r>
          </a:p>
        </p:txBody>
      </p:sp>
      <p:sp>
        <p:nvSpPr>
          <p:cNvPr id="466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467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328760"/>
            <a:ext cx="9398000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405" y="6729328"/>
            <a:ext cx="6415145" cy="6342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arallel Unive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Parallel Universe</a:t>
            </a:r>
          </a:p>
        </p:txBody>
      </p:sp>
      <p:sp>
        <p:nvSpPr>
          <p:cNvPr id="471" name="How to remove identical models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How to remove identical models?</a:t>
            </a:r>
          </a:p>
        </p:txBody>
      </p:sp>
      <p:sp>
        <p:nvSpPr>
          <p:cNvPr id="472" name="Randomly generate multiple fixed length time seri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Randomly generate multiple fixed length time series</a:t>
            </a:r>
          </a:p>
          <a:p>
            <a:pPr lvl="2"/>
            <a:r>
              <a:rPr dirty="0">
                <a:latin typeface="EHUSans" panose="02000503050000020004" pitchFamily="2" charset="0"/>
              </a:rPr>
              <a:t>Sample numbers from U(0,1)</a:t>
            </a:r>
          </a:p>
          <a:p>
            <a:r>
              <a:rPr dirty="0">
                <a:latin typeface="EHUSans" panose="02000503050000020004" pitchFamily="2" charset="0"/>
              </a:rPr>
              <a:t>Give these to two pertained autoencoders and see if the difference in reconstruction error is close</a:t>
            </a:r>
          </a:p>
          <a:p>
            <a:r>
              <a:rPr dirty="0">
                <a:latin typeface="EHUSans" panose="02000503050000020004" pitchFamily="2" charset="0"/>
              </a:rPr>
              <a:t>If this difference is below a threshold. Eliminate the newest model</a:t>
            </a:r>
          </a:p>
        </p:txBody>
      </p:sp>
      <p:sp>
        <p:nvSpPr>
          <p:cNvPr id="47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julia-koblitz-RlOAwXt2fEA-unsplash.jpg" descr="julia-koblitz-RlOAwXt2fEA-unsplash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5162" b="516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76" name="Photo by Julia Koblitz on Unsplash"/>
          <p:cNvSpPr txBox="1"/>
          <p:nvPr/>
        </p:nvSpPr>
        <p:spPr>
          <a:xfrm>
            <a:off x="22033896" y="13341171"/>
            <a:ext cx="2277518" cy="279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000000"/>
                </a:solidFill>
              </a:rPr>
              <a:t>Photo by </a:t>
            </a:r>
            <a:r>
              <a:rPr>
                <a:hlinkClick r:id="rId3"/>
              </a:rPr>
              <a:t>Julia Koblitz</a:t>
            </a:r>
            <a:r>
              <a:rPr u="none">
                <a:solidFill>
                  <a:srgbClr val="000000"/>
                </a:solidFill>
              </a:rPr>
              <a:t> on </a:t>
            </a:r>
            <a:r>
              <a:rPr>
                <a:hlinkClick r:id="rId4"/>
              </a:rPr>
              <a:t>Unsplash</a:t>
            </a:r>
          </a:p>
        </p:txBody>
      </p:sp>
      <p:sp>
        <p:nvSpPr>
          <p:cNvPr id="477" name="Rectángulo redondeado"/>
          <p:cNvSpPr/>
          <p:nvPr/>
        </p:nvSpPr>
        <p:spPr>
          <a:xfrm>
            <a:off x="7072604" y="8879799"/>
            <a:ext cx="10238793" cy="1270001"/>
          </a:xfrm>
          <a:prstGeom prst="roundRect">
            <a:avLst>
              <a:gd name="adj" fmla="val 15000"/>
            </a:avLst>
          </a:prstGeom>
          <a:solidFill>
            <a:srgbClr val="000000">
              <a:alpha val="3014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78" name="EXPERIMENTAL STUDY"/>
          <p:cNvSpPr txBox="1"/>
          <p:nvPr/>
        </p:nvSpPr>
        <p:spPr>
          <a:xfrm>
            <a:off x="7178230" y="8937142"/>
            <a:ext cx="10027540" cy="115531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chemeClr val="accent1">
                <a:hueOff val="114395"/>
                <a:lumOff val="-24975"/>
                <a:alpha val="87703"/>
              </a:scheme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EXPERIMENTAL STUDY</a:t>
            </a:r>
          </a:p>
        </p:txBody>
      </p:sp>
      <p:sp>
        <p:nvSpPr>
          <p:cNvPr id="47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Notes before the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Notes before the results</a:t>
            </a:r>
          </a:p>
        </p:txBody>
      </p:sp>
      <p:sp>
        <p:nvSpPr>
          <p:cNvPr id="482" name="MINAS algorithm…"/>
          <p:cNvSpPr txBox="1">
            <a:spLocks noGrp="1"/>
          </p:cNvSpPr>
          <p:nvPr>
            <p:ph type="body" idx="1"/>
          </p:nvPr>
        </p:nvSpPr>
        <p:spPr>
          <a:xfrm>
            <a:off x="1206500" y="3183811"/>
            <a:ext cx="21971000" cy="932070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MINAS algorithm</a:t>
            </a:r>
          </a:p>
          <a:p>
            <a:pPr lvl="1"/>
            <a:r>
              <a:rPr dirty="0">
                <a:latin typeface="EHUSans" panose="02000503050000020004" pitchFamily="2" charset="0"/>
              </a:rPr>
              <a:t>When instances are introduced into the buffer, they are not counted as an Error or success!</a:t>
            </a:r>
          </a:p>
          <a:p>
            <a:r>
              <a:rPr dirty="0" err="1">
                <a:latin typeface="EHUSans" panose="02000503050000020004" pitchFamily="2" charset="0"/>
              </a:rPr>
              <a:t>SENCForest</a:t>
            </a:r>
            <a:r>
              <a:rPr dirty="0">
                <a:latin typeface="EHUSans" panose="02000503050000020004" pitchFamily="2" charset="0"/>
              </a:rPr>
              <a:t> algorithm</a:t>
            </a:r>
          </a:p>
          <a:p>
            <a:pPr lvl="1"/>
            <a:r>
              <a:rPr dirty="0">
                <a:latin typeface="EHUSans" panose="02000503050000020004" pitchFamily="2" charset="0"/>
              </a:rPr>
              <a:t>It only can discover one class. It assigns the same class label (label 999) to all new instances</a:t>
            </a:r>
          </a:p>
          <a:p>
            <a:r>
              <a:rPr dirty="0" err="1">
                <a:latin typeface="EHUSans" panose="02000503050000020004" pitchFamily="2" charset="0"/>
              </a:rPr>
              <a:t>SNDProb</a:t>
            </a:r>
            <a:endParaRPr dirty="0">
              <a:latin typeface="EHUSans" panose="02000503050000020004" pitchFamily="2" charset="0"/>
            </a:endParaRPr>
          </a:p>
          <a:p>
            <a:pPr lvl="1"/>
            <a:r>
              <a:rPr dirty="0">
                <a:latin typeface="EHUSans" panose="02000503050000020004" pitchFamily="2" charset="0"/>
              </a:rPr>
              <a:t>We provide predicted labels when the buffer is released for the buffered instances</a:t>
            </a:r>
          </a:p>
        </p:txBody>
      </p:sp>
      <p:sp>
        <p:nvSpPr>
          <p:cNvPr id="48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Notes before the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Notes before the results</a:t>
            </a:r>
          </a:p>
        </p:txBody>
      </p:sp>
      <p:sp>
        <p:nvSpPr>
          <p:cNvPr id="486" name="Datase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Datasets</a:t>
            </a:r>
          </a:p>
        </p:txBody>
      </p:sp>
      <p:sp>
        <p:nvSpPr>
          <p:cNvPr id="48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6141D5-8D68-7DFB-BA93-F29CEDB4A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96" y="3617022"/>
            <a:ext cx="21100607" cy="86706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Notes before the results"/>
          <p:cNvSpPr txBox="1">
            <a:spLocks noGrp="1"/>
          </p:cNvSpPr>
          <p:nvPr>
            <p:ph type="title"/>
          </p:nvPr>
        </p:nvSpPr>
        <p:spPr>
          <a:xfrm>
            <a:off x="653607" y="420281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Notes before the results</a:t>
            </a:r>
          </a:p>
        </p:txBody>
      </p:sp>
      <p:sp>
        <p:nvSpPr>
          <p:cNvPr id="49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493" name="Imagen" descr="Imag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59" y="6483399"/>
            <a:ext cx="8341537" cy="6967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Imagen" descr="Imag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3968"/>
            <a:ext cx="10772172" cy="477403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CBF dataset"/>
          <p:cNvSpPr txBox="1"/>
          <p:nvPr/>
        </p:nvSpPr>
        <p:spPr>
          <a:xfrm rot="16200000">
            <a:off x="-1205877" y="3864101"/>
            <a:ext cx="371896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dirty="0">
                <a:solidFill>
                  <a:srgbClr val="000000"/>
                </a:solidFill>
                <a:latin typeface="EHUSans" panose="02000503050000020004" pitchFamily="2" charset="0"/>
              </a:rPr>
              <a:t>CBF dataset</a:t>
            </a:r>
          </a:p>
        </p:txBody>
      </p:sp>
      <p:sp>
        <p:nvSpPr>
          <p:cNvPr id="496" name="BME dataset"/>
          <p:cNvSpPr txBox="1"/>
          <p:nvPr/>
        </p:nvSpPr>
        <p:spPr>
          <a:xfrm rot="16200000">
            <a:off x="-1306679" y="10244292"/>
            <a:ext cx="390491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dirty="0">
                <a:solidFill>
                  <a:srgbClr val="000000"/>
                </a:solidFill>
                <a:latin typeface="EHUSans" panose="02000503050000020004" pitchFamily="2" charset="0"/>
              </a:rPr>
              <a:t>BME dataset</a:t>
            </a:r>
          </a:p>
        </p:txBody>
      </p:sp>
      <p:pic>
        <p:nvPicPr>
          <p:cNvPr id="2050" name="Picture 2" descr="Dataset Image">
            <a:extLst>
              <a:ext uri="{FF2B5EF4-FFF2-40B4-BE49-F238E27FC236}">
                <a16:creationId xmlns:a16="http://schemas.microsoft.com/office/drawing/2014/main" id="{25FC8A32-6DF5-032B-01CA-D44D17C8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7628" y="854259"/>
            <a:ext cx="7788055" cy="982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BF dataset">
            <a:extLst>
              <a:ext uri="{FF2B5EF4-FFF2-40B4-BE49-F238E27FC236}">
                <a16:creationId xmlns:a16="http://schemas.microsoft.com/office/drawing/2014/main" id="{5E736A91-00CA-7A6C-6D6E-7DD538CFED3D}"/>
              </a:ext>
            </a:extLst>
          </p:cNvPr>
          <p:cNvSpPr txBox="1"/>
          <p:nvPr/>
        </p:nvSpPr>
        <p:spPr>
          <a:xfrm>
            <a:off x="15115986" y="11118219"/>
            <a:ext cx="605133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lang="es-ES" dirty="0" err="1">
                <a:solidFill>
                  <a:srgbClr val="000000"/>
                </a:solidFill>
                <a:latin typeface="EHUSans" panose="02000503050000020004" pitchFamily="2" charset="0"/>
              </a:rPr>
              <a:t>Fifty</a:t>
            </a:r>
            <a:r>
              <a:rPr lang="es-ES" dirty="0">
                <a:solidFill>
                  <a:srgbClr val="000000"/>
                </a:solidFill>
                <a:latin typeface="EHUSans" panose="02000503050000020004" pitchFamily="2" charset="0"/>
              </a:rPr>
              <a:t> </a:t>
            </a:r>
            <a:r>
              <a:rPr lang="es-ES" dirty="0" err="1">
                <a:solidFill>
                  <a:srgbClr val="000000"/>
                </a:solidFill>
                <a:latin typeface="EHUSans" panose="02000503050000020004" pitchFamily="2" charset="0"/>
              </a:rPr>
              <a:t>Words</a:t>
            </a:r>
            <a:r>
              <a:rPr lang="es-ES" dirty="0">
                <a:solidFill>
                  <a:srgbClr val="000000"/>
                </a:solidFill>
                <a:latin typeface="EHUSans" panose="02000503050000020004" pitchFamily="2" charset="0"/>
              </a:rPr>
              <a:t> </a:t>
            </a:r>
            <a:r>
              <a:rPr dirty="0">
                <a:solidFill>
                  <a:srgbClr val="000000"/>
                </a:solidFill>
                <a:latin typeface="EHUSans" panose="02000503050000020004" pitchFamily="2" charset="0"/>
              </a:rPr>
              <a:t>dataset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BDE4154-4EA5-D7B4-BD59-6A03BD56ADEA}"/>
              </a:ext>
            </a:extLst>
          </p:cNvPr>
          <p:cNvSpPr/>
          <p:nvPr/>
        </p:nvSpPr>
        <p:spPr>
          <a:xfrm>
            <a:off x="13849350" y="628650"/>
            <a:ext cx="8534400" cy="11658600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775C2-5C4D-27B3-41D8-BCA844E1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Index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480392-C173-746D-A150-BF0D029FB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Propose a one-to-one assignment of terms to learning scenarios</a:t>
            </a:r>
          </a:p>
          <a:p>
            <a:endParaRPr lang="en-US" dirty="0">
              <a:latin typeface="EHUSans" panose="02000503050000020004" pitchFamily="2" charset="0"/>
            </a:endParaRPr>
          </a:p>
          <a:p>
            <a:r>
              <a:rPr lang="en-US" dirty="0">
                <a:latin typeface="EHUSans" panose="02000503050000020004" pitchFamily="2" charset="0"/>
              </a:rPr>
              <a:t>Propose a Streaming Novelty Detection (SND) solution based on probabilistic distributions</a:t>
            </a:r>
          </a:p>
          <a:p>
            <a:endParaRPr lang="en-US" dirty="0">
              <a:latin typeface="EHUSans" panose="02000503050000020004" pitchFamily="2" charset="0"/>
            </a:endParaRPr>
          </a:p>
          <a:p>
            <a:r>
              <a:rPr lang="en-US" dirty="0">
                <a:latin typeface="EHUSans" panose="02000503050000020004" pitchFamily="2" charset="0"/>
              </a:rPr>
              <a:t>Propose a SND solution that deals with time series data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DAFFE3-577B-F272-74A8-AA8352777C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483133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Experimental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Experimental results</a:t>
            </a:r>
            <a:r>
              <a:rPr lang="es-ES" dirty="0"/>
              <a:t> – CBF </a:t>
            </a:r>
            <a:r>
              <a:rPr lang="es-ES" dirty="0" err="1"/>
              <a:t>dataset</a:t>
            </a:r>
            <a:endParaRPr dirty="0"/>
          </a:p>
        </p:txBody>
      </p:sp>
      <p:sp>
        <p:nvSpPr>
          <p:cNvPr id="49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FE2C61-2C40-B29C-6E68-9DE077D7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48" y="2435799"/>
            <a:ext cx="21245102" cy="10645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Experimental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Experimental results</a:t>
            </a:r>
            <a:r>
              <a:rPr lang="es-ES" dirty="0"/>
              <a:t> – BME </a:t>
            </a:r>
            <a:r>
              <a:rPr lang="es-ES" dirty="0" err="1"/>
              <a:t>dataset</a:t>
            </a:r>
            <a:endParaRPr dirty="0"/>
          </a:p>
        </p:txBody>
      </p:sp>
      <p:sp>
        <p:nvSpPr>
          <p:cNvPr id="49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B83B95-532D-78BF-E3A0-DD709CEC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09" y="2514448"/>
            <a:ext cx="19485157" cy="106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6455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Experimental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Experimental results</a:t>
            </a:r>
            <a:r>
              <a:rPr lang="es-ES" dirty="0">
                <a:latin typeface="EHUSans" panose="02000503050000020004" pitchFamily="2" charset="0"/>
              </a:rPr>
              <a:t> – </a:t>
            </a:r>
            <a:r>
              <a:rPr lang="es-ES" dirty="0" err="1">
                <a:latin typeface="EHUSans" panose="02000503050000020004" pitchFamily="2" charset="0"/>
              </a:rPr>
              <a:t>Fifty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Words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dataset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50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F20C0A-6BAE-2ACB-4B1F-FEC7E7F4FA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2"/>
          <a:stretch/>
        </p:blipFill>
        <p:spPr>
          <a:xfrm>
            <a:off x="1064974" y="2928806"/>
            <a:ext cx="22610060" cy="86968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Conclusions</a:t>
            </a:r>
          </a:p>
        </p:txBody>
      </p:sp>
      <p:sp>
        <p:nvSpPr>
          <p:cNvPr id="507" name="A novel SND method that deals with time series data for the first time is proposed…"/>
          <p:cNvSpPr txBox="1">
            <a:spLocks noGrp="1"/>
          </p:cNvSpPr>
          <p:nvPr>
            <p:ph type="body" idx="1"/>
          </p:nvPr>
        </p:nvSpPr>
        <p:spPr>
          <a:xfrm>
            <a:off x="1206500" y="2994575"/>
            <a:ext cx="21971000" cy="950994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A </a:t>
            </a:r>
            <a:r>
              <a:rPr b="1" dirty="0">
                <a:latin typeface="EHUSans" panose="02000503050000020004" pitchFamily="2" charset="0"/>
              </a:rPr>
              <a:t>novel SND method</a:t>
            </a:r>
            <a:r>
              <a:rPr dirty="0">
                <a:latin typeface="EHUSans" panose="02000503050000020004" pitchFamily="2" charset="0"/>
              </a:rPr>
              <a:t> that deals with time series data for the first time is proposed</a:t>
            </a:r>
          </a:p>
          <a:p>
            <a:r>
              <a:rPr b="1" dirty="0">
                <a:latin typeface="EHUSans" panose="02000503050000020004" pitchFamily="2" charset="0"/>
              </a:rPr>
              <a:t>Interpretation</a:t>
            </a:r>
            <a:r>
              <a:rPr dirty="0">
                <a:latin typeface="EHUSans" panose="02000503050000020004" pitchFamily="2" charset="0"/>
              </a:rPr>
              <a:t> insights are given when checking the accuracy curves of the experiments</a:t>
            </a:r>
          </a:p>
          <a:p>
            <a:r>
              <a:rPr dirty="0">
                <a:latin typeface="EHUSans" panose="02000503050000020004" pitchFamily="2" charset="0"/>
              </a:rPr>
              <a:t>A novel </a:t>
            </a:r>
            <a:r>
              <a:rPr b="1" dirty="0">
                <a:latin typeface="EHUSans" panose="02000503050000020004" pitchFamily="2" charset="0"/>
              </a:rPr>
              <a:t>parallel universe</a:t>
            </a:r>
            <a:r>
              <a:rPr dirty="0">
                <a:latin typeface="EHUSans" panose="02000503050000020004" pitchFamily="2" charset="0"/>
              </a:rPr>
              <a:t> framework that accounts for the current limitation of SND in real world applications</a:t>
            </a:r>
          </a:p>
        </p:txBody>
      </p:sp>
      <p:sp>
        <p:nvSpPr>
          <p:cNvPr id="5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77E8C0-DD0A-DF10-1430-1CBA54CB1E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74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469BBB5-598E-7D5D-91B4-B816B73B4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9516"/>
            <a:ext cx="24384000" cy="16256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63654ED-9FD9-CBE0-57F2-CD546603789E}"/>
              </a:ext>
            </a:extLst>
          </p:cNvPr>
          <p:cNvSpPr/>
          <p:nvPr/>
        </p:nvSpPr>
        <p:spPr>
          <a:xfrm>
            <a:off x="-199220" y="5103628"/>
            <a:ext cx="24769942" cy="4328730"/>
          </a:xfrm>
          <a:prstGeom prst="rect">
            <a:avLst/>
          </a:prstGeom>
          <a:solidFill>
            <a:srgbClr val="FFFFFF">
              <a:alpha val="2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800" b="1" dirty="0">
                <a:solidFill>
                  <a:schemeClr val="bg1"/>
                </a:solidFill>
                <a:latin typeface="EHUSans" panose="02000503050000020004" pitchFamily="2" charset="0"/>
                <a:ea typeface="Helvetica Neue Medium"/>
                <a:cs typeface="Helvetica Neue Medium"/>
                <a:sym typeface="Helvetica Neue Medium"/>
              </a:rPr>
              <a:t>General Conclusions, </a:t>
            </a:r>
            <a:r>
              <a:rPr kumimoji="0" lang="en-US" sz="8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EHUSans" panose="02000503050000020004" pitchFamily="2" charset="0"/>
                <a:ea typeface="Helvetica Neue Medium"/>
                <a:cs typeface="Helvetica Neue Medium"/>
                <a:sym typeface="Helvetica Neue Medium"/>
              </a:rPr>
              <a:t>Future Work &amp;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800" b="1" dirty="0">
                <a:solidFill>
                  <a:schemeClr val="bg1"/>
                </a:solidFill>
                <a:latin typeface="EHUSans" panose="02000503050000020004" pitchFamily="2" charset="0"/>
                <a:ea typeface="Helvetica Neue Medium"/>
                <a:cs typeface="Helvetica Neue Medium"/>
                <a:sym typeface="Helvetica Neue Medium"/>
              </a:rPr>
              <a:t>Main achievements</a:t>
            </a:r>
            <a:endParaRPr kumimoji="0" lang="en-US" sz="8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EHUSans" panose="02000503050000020004" pitchFamily="2" charset="0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AB7BF42-7439-001D-FACC-901F7760323E}"/>
              </a:ext>
            </a:extLst>
          </p:cNvPr>
          <p:cNvSpPr txBox="1"/>
          <p:nvPr/>
        </p:nvSpPr>
        <p:spPr>
          <a:xfrm>
            <a:off x="18863839" y="13224766"/>
            <a:ext cx="5507664" cy="461665"/>
          </a:xfrm>
          <a:prstGeom prst="rect">
            <a:avLst/>
          </a:prstGeom>
          <a:solidFill>
            <a:srgbClr val="FFFFFF">
              <a:alpha val="29972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E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Foto de </a:t>
            </a:r>
            <a:r>
              <a:rPr lang="es-ES" b="0" i="0" dirty="0">
                <a:solidFill>
                  <a:srgbClr val="00000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Artur Aldyrkhanov</a:t>
            </a:r>
            <a:r>
              <a:rPr lang="es-E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en </a:t>
            </a:r>
            <a:r>
              <a:rPr lang="es-ES" b="0" i="0" dirty="0">
                <a:solidFill>
                  <a:srgbClr val="0000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6065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>
                <a:latin typeface="EHUSans" panose="02000503050000020004" pitchFamily="2" charset="0"/>
              </a:rPr>
              <a:t>General </a:t>
            </a:r>
            <a:r>
              <a:rPr lang="es-ES" dirty="0" err="1">
                <a:latin typeface="EHUSans" panose="02000503050000020004" pitchFamily="2" charset="0"/>
              </a:rPr>
              <a:t>Conclusions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507" name="A novel SND method that deals with time series data for the first time is proposed…"/>
          <p:cNvSpPr txBox="1">
            <a:spLocks noGrp="1"/>
          </p:cNvSpPr>
          <p:nvPr>
            <p:ph type="body" idx="1"/>
          </p:nvPr>
        </p:nvSpPr>
        <p:spPr>
          <a:xfrm>
            <a:off x="1206500" y="2994575"/>
            <a:ext cx="21971000" cy="950994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33333"/>
                </a:solidFill>
                <a:latin typeface="EHUSans" panose="02000503050000020004" pitchFamily="2" charset="0"/>
              </a:rPr>
              <a:t>A taxonomy of terms and learning scenarios is proposed after discovering a major issue in the literature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A SND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problem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was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thoroughly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researched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where</a:t>
            </a: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propose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first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probabilistic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solution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in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field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and open a new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perspective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in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this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área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summarize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different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evaluation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scores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proposed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in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literature</a:t>
            </a: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point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out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need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for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a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common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evaluation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methodology</a:t>
            </a: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propose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multiple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synthetic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scenarios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for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SND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For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first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time, time series are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considered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in SND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propose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a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solution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to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use SND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approaches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in real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world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situations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(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parallel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universe)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sz="3600" b="1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b="0" i="0" u="none" strike="noStrike" dirty="0">
              <a:solidFill>
                <a:srgbClr val="333333"/>
              </a:solidFill>
              <a:effectLst/>
              <a:latin typeface="EHUSans" panose="02000503050000020004" pitchFamily="2" charset="0"/>
            </a:endParaRPr>
          </a:p>
        </p:txBody>
      </p:sp>
      <p:sp>
        <p:nvSpPr>
          <p:cNvPr id="5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77949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6AFC-B332-9367-1490-C4BD1D65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Future Work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2D11BC-45EC-2B1F-BCA5-08D6E903CB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Extensions of proposed SND methods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A2479B-88D3-3F66-010A-B82628B42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806125"/>
            <a:ext cx="21971000" cy="8698391"/>
          </a:xfrm>
        </p:spPr>
        <p:txBody>
          <a:bodyPr/>
          <a:lstStyle/>
          <a:p>
            <a:r>
              <a:rPr lang="en-US" dirty="0" err="1">
                <a:latin typeface="EHUSans" panose="02000503050000020004" pitchFamily="2" charset="0"/>
              </a:rPr>
              <a:t>SNDProb</a:t>
            </a:r>
            <a:r>
              <a:rPr lang="en-US" dirty="0">
                <a:latin typeface="EHUSans" panose="02000503050000020004" pitchFamily="2" charset="0"/>
              </a:rPr>
              <a:t> uses a mixture of Gaussian distributions as main actors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Propose other probabilistic families</a:t>
            </a:r>
          </a:p>
          <a:p>
            <a:pPr lvl="1"/>
            <a:r>
              <a:rPr lang="en-US" dirty="0">
                <a:latin typeface="EHUSans" panose="02000503050000020004" pitchFamily="2" charset="0"/>
              </a:rPr>
              <a:t>Model each class with a mixture</a:t>
            </a:r>
          </a:p>
          <a:p>
            <a:r>
              <a:rPr lang="en-US" dirty="0">
                <a:latin typeface="EHUSans" panose="02000503050000020004" pitchFamily="2" charset="0"/>
              </a:rPr>
              <a:t>Learn the buffer size from the stream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D2B620-D81E-1178-6125-324992F69E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6755471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06AFC-B332-9367-1490-C4BD1D65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Future Work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2D11BC-45EC-2B1F-BCA5-08D6E903CB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Novel research lines in SND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A2479B-88D3-3F66-010A-B82628B42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806125"/>
            <a:ext cx="21971000" cy="8698391"/>
          </a:xfrm>
        </p:spPr>
        <p:txBody>
          <a:bodyPr/>
          <a:lstStyle/>
          <a:p>
            <a:r>
              <a:rPr lang="en-US" dirty="0">
                <a:latin typeface="EHUSans" panose="02000503050000020004" pitchFamily="2" charset="0"/>
              </a:rPr>
              <a:t>Propose novel evaluation measures that consider the reactivity of the model</a:t>
            </a:r>
          </a:p>
          <a:p>
            <a:r>
              <a:rPr lang="en-US" dirty="0">
                <a:latin typeface="EHUSans" panose="02000503050000020004" pitchFamily="2" charset="0"/>
              </a:rPr>
              <a:t>Following the probabilistic nature of </a:t>
            </a:r>
            <a:r>
              <a:rPr lang="en-US" dirty="0" err="1">
                <a:latin typeface="EHUSans" panose="02000503050000020004" pitchFamily="2" charset="0"/>
              </a:rPr>
              <a:t>SNDProb</a:t>
            </a:r>
            <a:r>
              <a:rPr lang="en-US" dirty="0">
                <a:latin typeface="EHUSans" panose="02000503050000020004" pitchFamily="2" charset="0"/>
              </a:rPr>
              <a:t>, propose a model for time series in SND based on Mixtures of Hidden Markov Model</a:t>
            </a:r>
          </a:p>
          <a:p>
            <a:r>
              <a:rPr lang="en-US" dirty="0">
                <a:latin typeface="EHUSans" panose="02000503050000020004" pitchFamily="2" charset="0"/>
              </a:rPr>
              <a:t>Evolving features, new features emerge in the stream and others disappear</a:t>
            </a:r>
          </a:p>
          <a:p>
            <a:endParaRPr lang="en-US" dirty="0">
              <a:latin typeface="EHUSans" panose="02000503050000020004" pitchFamily="2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D2B620-D81E-1178-6125-324992F69E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439867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>
                <a:latin typeface="EHUSans" panose="02000503050000020004" pitchFamily="2" charset="0"/>
              </a:rPr>
              <a:t>Main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achievements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507" name="A novel SND method that deals with time series data for the first time is proposed…"/>
          <p:cNvSpPr txBox="1">
            <a:spLocks noGrp="1"/>
          </p:cNvSpPr>
          <p:nvPr>
            <p:ph type="body" idx="1"/>
          </p:nvPr>
        </p:nvSpPr>
        <p:spPr>
          <a:xfrm>
            <a:off x="1206500" y="2994575"/>
            <a:ext cx="21971000" cy="9509941"/>
          </a:xfrm>
          <a:prstGeom prst="rect">
            <a:avLst/>
          </a:prstGeom>
        </p:spPr>
        <p:txBody>
          <a:bodyPr/>
          <a:lstStyle/>
          <a:p>
            <a:r>
              <a:rPr lang="es-ES" sz="3600" b="1" u="sng" dirty="0" err="1">
                <a:solidFill>
                  <a:srgbClr val="333333"/>
                </a:solidFill>
                <a:latin typeface="EHUSans" panose="02000503050000020004" pitchFamily="2" charset="0"/>
              </a:rPr>
              <a:t>Journal</a:t>
            </a:r>
            <a:r>
              <a:rPr lang="es-ES" sz="3600" b="1" u="sng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b="1" u="sng" dirty="0" err="1">
                <a:solidFill>
                  <a:srgbClr val="333333"/>
                </a:solidFill>
                <a:latin typeface="EHUSans" panose="02000503050000020004" pitchFamily="2" charset="0"/>
              </a:rPr>
              <a:t>publications</a:t>
            </a:r>
            <a:endParaRPr lang="es-ES" sz="3600" b="1" u="sng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Carreño A.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Inza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I., Lozano, J.A. (2020).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Analyzing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rare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event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anomaly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novelty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and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outlier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detection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terms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under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supervised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classification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framework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Artificial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Intelligence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Review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53, 3575- 3594. </a:t>
            </a:r>
            <a:r>
              <a:rPr lang="es-ES" sz="3600" b="1" dirty="0" err="1">
                <a:solidFill>
                  <a:srgbClr val="333333"/>
                </a:solidFill>
                <a:latin typeface="EHUSans" panose="02000503050000020004" pitchFamily="2" charset="0"/>
              </a:rPr>
              <a:t>Impact</a:t>
            </a: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 Factor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: 8.139. </a:t>
            </a: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Ranking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: Q1 (14/139). </a:t>
            </a: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Cites</a:t>
            </a:r>
            <a:r>
              <a:rPr lang="es-ES" sz="3600">
                <a:solidFill>
                  <a:srgbClr val="333333"/>
                </a:solidFill>
                <a:latin typeface="EHUSans" panose="02000503050000020004" pitchFamily="2" charset="0"/>
              </a:rPr>
              <a:t>: 44. </a:t>
            </a: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Carreño A.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Inza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I., Lozano, J. A. (2022).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SNDProb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: A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Probabilistic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Approach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for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Streaming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Novelty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Detection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IEEE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Transactions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on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Knowledge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and Data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Engineering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In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press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  <a:r>
              <a:rPr lang="es-ES" sz="3600" b="1" dirty="0" err="1">
                <a:solidFill>
                  <a:srgbClr val="333333"/>
                </a:solidFill>
                <a:latin typeface="EHUSans" panose="02000503050000020004" pitchFamily="2" charset="0"/>
              </a:rPr>
              <a:t>Impact</a:t>
            </a: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 Factor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: 9,235. </a:t>
            </a: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Ranking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: D1 (10/164). </a:t>
            </a:r>
          </a:p>
        </p:txBody>
      </p:sp>
      <p:sp>
        <p:nvSpPr>
          <p:cNvPr id="5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483315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>
                <a:latin typeface="EHUSans" panose="02000503050000020004" pitchFamily="2" charset="0"/>
              </a:rPr>
              <a:t>Main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achievements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507" name="A novel SND method that deals with time series data for the first time is proposed…"/>
          <p:cNvSpPr txBox="1">
            <a:spLocks noGrp="1"/>
          </p:cNvSpPr>
          <p:nvPr>
            <p:ph type="body" idx="1"/>
          </p:nvPr>
        </p:nvSpPr>
        <p:spPr>
          <a:xfrm>
            <a:off x="1206500" y="2994575"/>
            <a:ext cx="21971000" cy="950994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sz="3600" b="1" u="sng" dirty="0" err="1">
                <a:solidFill>
                  <a:srgbClr val="333333"/>
                </a:solidFill>
                <a:latin typeface="EHUSans" panose="02000503050000020004" pitchFamily="2" charset="0"/>
              </a:rPr>
              <a:t>Conference</a:t>
            </a:r>
            <a:r>
              <a:rPr lang="es-ES" sz="3600" b="1" u="sng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b="1" u="sng" dirty="0" err="1">
                <a:solidFill>
                  <a:srgbClr val="333333"/>
                </a:solidFill>
                <a:latin typeface="EHUSans" panose="02000503050000020004" pitchFamily="2" charset="0"/>
              </a:rPr>
              <a:t>publications</a:t>
            </a:r>
            <a:endParaRPr lang="es-ES" sz="3600" b="1" u="sng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Carreño, A.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Read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J.,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Inza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I., Lozano, J. A. (2022). Deep Time Series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Streaming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Novelty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Detection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with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Emerging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New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Classes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  <a:r>
              <a:rPr lang="es-ES" sz="3600" i="1" dirty="0" err="1">
                <a:solidFill>
                  <a:srgbClr val="0070C0"/>
                </a:solidFill>
                <a:latin typeface="EHUSans" panose="02000503050000020004" pitchFamily="2" charset="0"/>
              </a:rPr>
              <a:t>Submitted</a:t>
            </a:r>
            <a:r>
              <a:rPr lang="es-ES" sz="3600" i="1" dirty="0">
                <a:solidFill>
                  <a:srgbClr val="0070C0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0070C0"/>
                </a:solidFill>
                <a:latin typeface="EHUSans" panose="02000503050000020004" pitchFamily="2" charset="0"/>
              </a:rPr>
              <a:t>to</a:t>
            </a:r>
            <a:r>
              <a:rPr lang="es-ES" sz="3600" i="1" dirty="0">
                <a:solidFill>
                  <a:srgbClr val="0070C0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Association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for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Advancement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of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Artificial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Intelligence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(AAAI) 2023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Ranking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: A++. 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As a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result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of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3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month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research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stay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at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École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Polytechnique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with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Prof. Jesse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Read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Carreño, A.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Inza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I., Lozano, J. A. (2018). Eventos raros, anomalías y novedades vistas desde el paraguas de la clasificación supervisada. 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XVIII Conferencia de la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Asociación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Española para la Inteligencia Artificial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925-930. Granada,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Spain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3600" b="1" u="sng" dirty="0">
                <a:solidFill>
                  <a:srgbClr val="333333"/>
                </a:solidFill>
                <a:latin typeface="EHUSans" panose="02000503050000020004" pitchFamily="2" charset="0"/>
              </a:rPr>
              <a:t>Workshop </a:t>
            </a:r>
            <a:r>
              <a:rPr lang="es-ES" sz="3600" b="1" u="sng" dirty="0" err="1">
                <a:solidFill>
                  <a:srgbClr val="333333"/>
                </a:solidFill>
                <a:latin typeface="EHUSans" panose="02000503050000020004" pitchFamily="2" charset="0"/>
              </a:rPr>
              <a:t>publications</a:t>
            </a:r>
            <a:endParaRPr lang="es-ES" sz="3600" b="1" u="sng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Carreño A.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Inza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I., Lozano, J. A. (2018).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Discover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Emerging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New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Classes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Balance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between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Supervised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and Non-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supervised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Classification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paradigms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3rd Bilbao Data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Science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Workshop. Bilbao,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Spain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sz="3600" b="1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b="0" i="0" u="none" strike="noStrike" dirty="0">
              <a:solidFill>
                <a:srgbClr val="333333"/>
              </a:solidFill>
              <a:effectLst/>
              <a:latin typeface="EHUSans" panose="02000503050000020004" pitchFamily="2" charset="0"/>
            </a:endParaRPr>
          </a:p>
        </p:txBody>
      </p:sp>
      <p:sp>
        <p:nvSpPr>
          <p:cNvPr id="5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552753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nalyzing rare event, anomaly, novelty and outlier detection terms under the supervised classification framework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11701430" cy="4648200"/>
          </a:xfrm>
          <a:prstGeom prst="rect">
            <a:avLst/>
          </a:prstGeom>
        </p:spPr>
        <p:txBody>
          <a:bodyPr>
            <a:normAutofit/>
          </a:bodyPr>
          <a:lstStyle>
            <a:lvl1pPr defTabSz="2267655">
              <a:defRPr sz="7905" spc="-158"/>
            </a:lvl1pPr>
          </a:lstStyle>
          <a:p>
            <a:r>
              <a:rPr sz="7200" dirty="0">
                <a:latin typeface="EHUSans" panose="02000503050000020004" pitchFamily="2" charset="0"/>
              </a:rPr>
              <a:t>Analyzing rare event, anomaly, novelty and outlier detection terms under the supervised classification framework</a:t>
            </a:r>
          </a:p>
        </p:txBody>
      </p:sp>
      <p:pic>
        <p:nvPicPr>
          <p:cNvPr id="186" name="Cuenco con pasteles de salmón, ensalada y hummus" descr="Cuenco con pasteles de salmón, ensalada y hummus"/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60" r="860"/>
          <a:stretch>
            <a:fillRect/>
          </a:stretch>
        </p:blipFill>
        <p:spPr>
          <a:xfrm>
            <a:off x="12907926" y="1270000"/>
            <a:ext cx="10922000" cy="1117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onclusions"/>
          <p:cNvSpPr txBox="1">
            <a:spLocks noGrp="1"/>
          </p:cNvSpPr>
          <p:nvPr>
            <p:ph type="title"/>
          </p:nvPr>
        </p:nvSpPr>
        <p:spPr>
          <a:xfrm>
            <a:off x="1206500" y="260401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s-ES" dirty="0" err="1">
                <a:latin typeface="EHUSans" panose="02000503050000020004" pitchFamily="2" charset="0"/>
              </a:rPr>
              <a:t>Main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achievements</a:t>
            </a:r>
            <a:r>
              <a:rPr lang="es-ES" dirty="0">
                <a:latin typeface="EHUSans" panose="02000503050000020004" pitchFamily="2" charset="0"/>
              </a:rPr>
              <a:t> – Software 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507" name="A novel SND method that deals with time series data for the first time is proposed…"/>
          <p:cNvSpPr txBox="1">
            <a:spLocks noGrp="1"/>
          </p:cNvSpPr>
          <p:nvPr>
            <p:ph type="body" idx="1"/>
          </p:nvPr>
        </p:nvSpPr>
        <p:spPr>
          <a:xfrm>
            <a:off x="1206500" y="1693564"/>
            <a:ext cx="21971000" cy="9509941"/>
          </a:xfrm>
          <a:prstGeom prst="rect">
            <a:avLst/>
          </a:prstGeo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990000"/>
                </a:solidFill>
                <a:effectLst/>
                <a:latin typeface="EHUSans" panose="02000503050000020004" pitchFamily="2" charset="0"/>
              </a:rPr>
              <a:t>https://</a:t>
            </a:r>
            <a:r>
              <a:rPr lang="es-ES" sz="3600" dirty="0" err="1">
                <a:solidFill>
                  <a:srgbClr val="990000"/>
                </a:solidFill>
                <a:effectLst/>
                <a:latin typeface="EHUSans" panose="02000503050000020004" pitchFamily="2" charset="0"/>
              </a:rPr>
              <a:t>github.com</a:t>
            </a:r>
            <a:r>
              <a:rPr lang="es-ES" sz="3600" dirty="0">
                <a:solidFill>
                  <a:srgbClr val="990000"/>
                </a:solidFill>
                <a:effectLst/>
                <a:latin typeface="EHUSans" panose="02000503050000020004" pitchFamily="2" charset="0"/>
              </a:rPr>
              <a:t>/</a:t>
            </a:r>
            <a:r>
              <a:rPr lang="es-ES" sz="3600" dirty="0" err="1">
                <a:solidFill>
                  <a:srgbClr val="990000"/>
                </a:solidFill>
                <a:effectLst/>
                <a:latin typeface="EHUSans" panose="02000503050000020004" pitchFamily="2" charset="0"/>
              </a:rPr>
              <a:t>andercarreno</a:t>
            </a:r>
            <a:r>
              <a:rPr lang="es-ES" sz="3600" dirty="0">
                <a:solidFill>
                  <a:srgbClr val="990000"/>
                </a:solidFill>
                <a:effectLst/>
                <a:latin typeface="EHUSans" panose="02000503050000020004" pitchFamily="2" charset="0"/>
              </a:rPr>
              <a:t>/</a:t>
            </a:r>
            <a:r>
              <a:rPr lang="es-ES" sz="3600" dirty="0" err="1">
                <a:solidFill>
                  <a:srgbClr val="990000"/>
                </a:solidFill>
                <a:effectLst/>
                <a:latin typeface="EHUSans" panose="02000503050000020004" pitchFamily="2" charset="0"/>
              </a:rPr>
              <a:t>SNDProb</a:t>
            </a:r>
            <a:r>
              <a:rPr lang="es-ES" sz="3600" dirty="0">
                <a:effectLst/>
                <a:latin typeface="EHUSans" panose="02000503050000020004" pitchFamily="2" charset="0"/>
              </a:rPr>
              <a:t>: </a:t>
            </a:r>
            <a:r>
              <a:rPr lang="es-ES" sz="3600" dirty="0" err="1">
                <a:effectLst/>
                <a:latin typeface="EHUSans" panose="02000503050000020004" pitchFamily="2" charset="0"/>
              </a:rPr>
              <a:t>SNDProb</a:t>
            </a:r>
            <a:r>
              <a:rPr lang="es-ES" sz="3600" dirty="0">
                <a:effectLst/>
                <a:latin typeface="EHUSans" panose="02000503050000020004" pitchFamily="2" charset="0"/>
              </a:rPr>
              <a:t>: A </a:t>
            </a:r>
            <a:r>
              <a:rPr lang="es-ES" sz="3600" dirty="0" err="1">
                <a:effectLst/>
                <a:latin typeface="EHUSans" panose="02000503050000020004" pitchFamily="2" charset="0"/>
              </a:rPr>
              <a:t>Probabilistic</a:t>
            </a:r>
            <a:r>
              <a:rPr lang="es-ES" sz="3600" dirty="0">
                <a:effectLst/>
                <a:latin typeface="EHUSans" panose="02000503050000020004" pitchFamily="2" charset="0"/>
              </a:rPr>
              <a:t> </a:t>
            </a:r>
            <a:r>
              <a:rPr lang="es-ES" sz="3600" dirty="0" err="1">
                <a:effectLst/>
                <a:latin typeface="EHUSans" panose="02000503050000020004" pitchFamily="2" charset="0"/>
              </a:rPr>
              <a:t>Approach</a:t>
            </a:r>
            <a:r>
              <a:rPr lang="es-ES" sz="3600" dirty="0">
                <a:effectLst/>
                <a:latin typeface="EHUSans" panose="02000503050000020004" pitchFamily="2" charset="0"/>
              </a:rPr>
              <a:t> </a:t>
            </a:r>
            <a:r>
              <a:rPr lang="es-ES" sz="3600" dirty="0" err="1">
                <a:effectLst/>
                <a:latin typeface="EHUSans" panose="02000503050000020004" pitchFamily="2" charset="0"/>
              </a:rPr>
              <a:t>for</a:t>
            </a:r>
            <a:r>
              <a:rPr lang="es-ES" sz="3600" dirty="0">
                <a:effectLst/>
                <a:latin typeface="EHUSans" panose="02000503050000020004" pitchFamily="2" charset="0"/>
              </a:rPr>
              <a:t> </a:t>
            </a:r>
            <a:r>
              <a:rPr lang="es-ES" sz="3600" dirty="0" err="1">
                <a:effectLst/>
                <a:latin typeface="EHUSans" panose="02000503050000020004" pitchFamily="2" charset="0"/>
              </a:rPr>
              <a:t>Streaming</a:t>
            </a:r>
            <a:r>
              <a:rPr lang="es-ES" sz="3600" dirty="0">
                <a:effectLst/>
                <a:latin typeface="EHUSans" panose="02000503050000020004" pitchFamily="2" charset="0"/>
              </a:rPr>
              <a:t> </a:t>
            </a:r>
            <a:r>
              <a:rPr lang="es-ES" sz="3600" dirty="0" err="1">
                <a:effectLst/>
                <a:latin typeface="EHUSans" panose="02000503050000020004" pitchFamily="2" charset="0"/>
              </a:rPr>
              <a:t>Novelty</a:t>
            </a:r>
            <a:r>
              <a:rPr lang="es-ES" sz="3600" dirty="0">
                <a:effectLst/>
                <a:latin typeface="EHUSans" panose="02000503050000020004" pitchFamily="2" charset="0"/>
              </a:rPr>
              <a:t> </a:t>
            </a:r>
            <a:r>
              <a:rPr lang="es-ES" sz="3600" dirty="0" err="1">
                <a:effectLst/>
                <a:latin typeface="EHUSans" panose="02000503050000020004" pitchFamily="2" charset="0"/>
              </a:rPr>
              <a:t>Detection</a:t>
            </a:r>
            <a:r>
              <a:rPr lang="es-ES" sz="3600" dirty="0">
                <a:effectLst/>
                <a:latin typeface="EHUSans" panose="02000503050000020004" pitchFamily="2" charset="0"/>
              </a:rPr>
              <a:t>. </a:t>
            </a:r>
            <a:r>
              <a:rPr lang="es-ES" sz="3600" dirty="0" err="1">
                <a:effectLst/>
                <a:latin typeface="EHUSans" panose="02000503050000020004" pitchFamily="2" charset="0"/>
              </a:rPr>
              <a:t>Developed</a:t>
            </a:r>
            <a:r>
              <a:rPr lang="es-ES" sz="3600" dirty="0">
                <a:effectLst/>
                <a:latin typeface="EHUSans" panose="02000503050000020004" pitchFamily="2" charset="0"/>
              </a:rPr>
              <a:t> in R </a:t>
            </a:r>
            <a:r>
              <a:rPr lang="es-ES" sz="3600" dirty="0" err="1">
                <a:effectLst/>
                <a:latin typeface="EHUSans" panose="02000503050000020004" pitchFamily="2" charset="0"/>
              </a:rPr>
              <a:t>language</a:t>
            </a:r>
            <a:r>
              <a:rPr lang="es-ES" sz="3600" dirty="0">
                <a:effectLst/>
                <a:latin typeface="EHUSans" panose="02000503050000020004" pitchFamily="2" charset="0"/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>
                <a:latin typeface="EHUSans" panose="02000503050000020004" pitchFamily="2" charset="0"/>
              </a:rPr>
              <a:t>https://</a:t>
            </a:r>
            <a:r>
              <a:rPr lang="es-ES" sz="3600" dirty="0" err="1">
                <a:latin typeface="EHUSans" panose="02000503050000020004" pitchFamily="2" charset="0"/>
              </a:rPr>
              <a:t>andercarreno.shinyapps.io</a:t>
            </a:r>
            <a:r>
              <a:rPr lang="es-ES" sz="3600" dirty="0">
                <a:latin typeface="EHUSans" panose="02000503050000020004" pitchFamily="2" charset="0"/>
              </a:rPr>
              <a:t>/</a:t>
            </a:r>
            <a:r>
              <a:rPr lang="es-ES" sz="3600" dirty="0" err="1">
                <a:latin typeface="EHUSans" panose="02000503050000020004" pitchFamily="2" charset="0"/>
              </a:rPr>
              <a:t>SNDProb</a:t>
            </a:r>
            <a:r>
              <a:rPr lang="es-ES" sz="3600" dirty="0">
                <a:latin typeface="EHUSans" panose="02000503050000020004" pitchFamily="2" charset="0"/>
              </a:rPr>
              <a:t>: Interactive web </a:t>
            </a:r>
            <a:r>
              <a:rPr lang="es-ES" sz="3600" dirty="0" err="1">
                <a:latin typeface="EHUSans" panose="02000503050000020004" pitchFamily="2" charset="0"/>
              </a:rPr>
              <a:t>for</a:t>
            </a:r>
            <a:r>
              <a:rPr lang="es-ES" sz="3600" dirty="0">
                <a:latin typeface="EHUSans" panose="02000503050000020004" pitchFamily="2" charset="0"/>
              </a:rPr>
              <a:t> running and </a:t>
            </a:r>
            <a:r>
              <a:rPr lang="es-ES" sz="3600" dirty="0" err="1">
                <a:latin typeface="EHUSans" panose="02000503050000020004" pitchFamily="2" charset="0"/>
              </a:rPr>
              <a:t>visualizing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SNDProb</a:t>
            </a:r>
            <a:r>
              <a:rPr lang="es-ES" sz="3600" dirty="0">
                <a:latin typeface="EHUSans" panose="02000503050000020004" pitchFamily="2" charset="0"/>
              </a:rPr>
              <a:t>: A </a:t>
            </a:r>
            <a:r>
              <a:rPr lang="es-ES" sz="3600" dirty="0" err="1">
                <a:latin typeface="EHUSans" panose="02000503050000020004" pitchFamily="2" charset="0"/>
              </a:rPr>
              <a:t>Probabilistic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Approach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for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Streaming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Novelty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Detection</a:t>
            </a:r>
            <a:r>
              <a:rPr lang="es-ES" sz="3600" dirty="0">
                <a:latin typeface="EHUSans" panose="02000503050000020004" pitchFamily="2" charset="0"/>
              </a:rPr>
              <a:t>. </a:t>
            </a:r>
            <a:r>
              <a:rPr lang="es-ES" sz="3600" dirty="0" err="1">
                <a:latin typeface="EHUSans" panose="02000503050000020004" pitchFamily="2" charset="0"/>
              </a:rPr>
              <a:t>Implemented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with</a:t>
            </a:r>
            <a:r>
              <a:rPr lang="es-ES" sz="3600" dirty="0">
                <a:latin typeface="EHUSans" panose="02000503050000020004" pitchFamily="2" charset="0"/>
              </a:rPr>
              <a:t> R-</a:t>
            </a:r>
            <a:r>
              <a:rPr lang="es-ES" sz="3600" dirty="0" err="1">
                <a:latin typeface="EHUSans" panose="02000503050000020004" pitchFamily="2" charset="0"/>
              </a:rPr>
              <a:t>Shiny</a:t>
            </a:r>
            <a:r>
              <a:rPr lang="es-ES" sz="3600" dirty="0">
                <a:latin typeface="EHUSans" panose="02000503050000020004" pitchFamily="2" charset="0"/>
              </a:rPr>
              <a:t> Apps.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>
                <a:latin typeface="EHUSans" panose="02000503050000020004" pitchFamily="2" charset="0"/>
              </a:rPr>
              <a:t>https://</a:t>
            </a:r>
            <a:r>
              <a:rPr lang="es-ES" sz="3600" dirty="0" err="1">
                <a:latin typeface="EHUSans" panose="02000503050000020004" pitchFamily="2" charset="0"/>
              </a:rPr>
              <a:t>github.com</a:t>
            </a:r>
            <a:r>
              <a:rPr lang="es-ES" sz="3600" dirty="0">
                <a:latin typeface="EHUSans" panose="02000503050000020004" pitchFamily="2" charset="0"/>
              </a:rPr>
              <a:t>/</a:t>
            </a:r>
            <a:r>
              <a:rPr lang="es-ES" sz="3600" dirty="0" err="1">
                <a:latin typeface="EHUSans" panose="02000503050000020004" pitchFamily="2" charset="0"/>
              </a:rPr>
              <a:t>andercarreno</a:t>
            </a:r>
            <a:r>
              <a:rPr lang="es-ES" sz="3600" dirty="0">
                <a:latin typeface="EHUSans" panose="02000503050000020004" pitchFamily="2" charset="0"/>
              </a:rPr>
              <a:t>/</a:t>
            </a:r>
            <a:r>
              <a:rPr lang="es-ES" sz="3600" dirty="0" err="1">
                <a:latin typeface="EHUSans" panose="02000503050000020004" pitchFamily="2" charset="0"/>
              </a:rPr>
              <a:t>SND_TimeSeries_SVDD</a:t>
            </a:r>
            <a:r>
              <a:rPr lang="es-ES" sz="3600" dirty="0">
                <a:latin typeface="EHUSans" panose="02000503050000020004" pitchFamily="2" charset="0"/>
              </a:rPr>
              <a:t>: Time Series </a:t>
            </a:r>
            <a:r>
              <a:rPr lang="es-ES" sz="3600" dirty="0" err="1">
                <a:latin typeface="EHUSans" panose="02000503050000020004" pitchFamily="2" charset="0"/>
              </a:rPr>
              <a:t>Streaming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Novelty</a:t>
            </a:r>
            <a:r>
              <a:rPr lang="es-ES" sz="3600" dirty="0">
                <a:latin typeface="EHUSans" panose="02000503050000020004" pitchFamily="2" charset="0"/>
              </a:rPr>
              <a:t> </a:t>
            </a:r>
            <a:r>
              <a:rPr lang="es-ES" sz="3600" dirty="0" err="1">
                <a:latin typeface="EHUSans" panose="02000503050000020004" pitchFamily="2" charset="0"/>
              </a:rPr>
              <a:t>Detection</a:t>
            </a:r>
            <a:r>
              <a:rPr lang="es-ES" sz="3600" dirty="0">
                <a:latin typeface="EHUSans" panose="02000503050000020004" pitchFamily="2" charset="0"/>
              </a:rPr>
              <a:t>. </a:t>
            </a:r>
            <a:r>
              <a:rPr lang="es-ES" sz="3600" dirty="0" err="1">
                <a:latin typeface="EHUSans" panose="02000503050000020004" pitchFamily="2" charset="0"/>
              </a:rPr>
              <a:t>Developed</a:t>
            </a:r>
            <a:r>
              <a:rPr lang="es-ES" sz="3600" dirty="0">
                <a:latin typeface="EHUSans" panose="02000503050000020004" pitchFamily="2" charset="0"/>
              </a:rPr>
              <a:t> in Python.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s-ES" sz="3600" dirty="0"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sz="3600" b="1" u="sng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sz="3600" b="1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b="0" i="0" u="none" strike="noStrike" dirty="0">
              <a:solidFill>
                <a:srgbClr val="333333"/>
              </a:solidFill>
              <a:effectLst/>
              <a:latin typeface="EHUSans" panose="02000503050000020004" pitchFamily="2" charset="0"/>
            </a:endParaRPr>
          </a:p>
        </p:txBody>
      </p:sp>
      <p:sp>
        <p:nvSpPr>
          <p:cNvPr id="5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6CC3A6-FBB5-D683-FC83-E5197D443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05" y="7135393"/>
            <a:ext cx="12766092" cy="59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2663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err="1">
                <a:latin typeface="EHUSans" panose="02000503050000020004" pitchFamily="2" charset="0"/>
              </a:rPr>
              <a:t>Other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ongoing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works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507" name="A novel SND method that deals with time series data for the first time is proposed…"/>
          <p:cNvSpPr txBox="1">
            <a:spLocks noGrp="1"/>
          </p:cNvSpPr>
          <p:nvPr>
            <p:ph type="body" idx="1"/>
          </p:nvPr>
        </p:nvSpPr>
        <p:spPr>
          <a:xfrm>
            <a:off x="1206500" y="2994575"/>
            <a:ext cx="21971000" cy="950994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Antonenko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, E.,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Read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, J. (2022). Multi-modal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Ensembles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of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 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Regressor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Chains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for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 Multi-output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Prediction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. In: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Bouadi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, T.,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Fromont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, E.,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Hüllermeier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, E. (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eds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)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Advances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in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Intelligent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Data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Analysis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XX. IDA 2022.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Lecture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Notes in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Computer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Science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, </a:t>
            </a:r>
            <a:r>
              <a:rPr lang="es-ES" sz="3600" b="0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vol</a:t>
            </a:r>
            <a:r>
              <a:rPr lang="es-ES" sz="3600" b="0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13205. Springer, Cham. </a:t>
            </a:r>
            <a:r>
              <a:rPr lang="es-ES" sz="3600" b="1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Best</a:t>
            </a:r>
            <a:r>
              <a:rPr lang="es-ES" sz="3600" b="1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</a:t>
            </a:r>
            <a:r>
              <a:rPr lang="es-ES" sz="3600" b="1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paper</a:t>
            </a:r>
            <a:r>
              <a:rPr lang="es-ES" sz="3600" b="1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 </a:t>
            </a:r>
            <a:r>
              <a:rPr lang="es-ES" sz="3600" b="1" i="0" u="none" strike="noStrike" dirty="0" err="1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award</a:t>
            </a:r>
            <a:r>
              <a:rPr lang="es-ES" sz="3600" b="1" i="0" u="none" strike="noStrike" dirty="0">
                <a:solidFill>
                  <a:srgbClr val="333333"/>
                </a:solidFill>
                <a:effectLst/>
                <a:latin typeface="EHUSans" panose="02000503050000020004" pitchFamily="2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Improve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current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work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Provide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a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probabilistic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perspective</a:t>
            </a: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Ortigosa-Hernández, J., </a:t>
            </a:r>
            <a:r>
              <a:rPr lang="es-ES" sz="3600" b="1" dirty="0" err="1">
                <a:solidFill>
                  <a:srgbClr val="333333"/>
                </a:solidFill>
                <a:latin typeface="EHUSans" panose="02000503050000020004" pitchFamily="2" charset="0"/>
              </a:rPr>
              <a:t>Carreño</a:t>
            </a: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, A.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Inza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, I. &amp; Lozano,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Jose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A. (2022).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Assessing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Imbalanced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Classification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Problems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: A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Study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on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Performance Scores. </a:t>
            </a:r>
            <a:r>
              <a:rPr lang="es-ES" sz="3600" dirty="0" err="1">
                <a:solidFill>
                  <a:srgbClr val="0070C0"/>
                </a:solidFill>
                <a:latin typeface="EHUSans" panose="02000503050000020004" pitchFamily="2" charset="0"/>
              </a:rPr>
              <a:t>Submitted</a:t>
            </a:r>
            <a:r>
              <a:rPr lang="es-ES" sz="3600" dirty="0">
                <a:solidFill>
                  <a:srgbClr val="0070C0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0070C0"/>
                </a:solidFill>
                <a:latin typeface="EHUSans" panose="02000503050000020004" pitchFamily="2" charset="0"/>
              </a:rPr>
              <a:t>to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special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issue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on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imbalanced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classification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of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the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Machine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Learning</a:t>
            </a:r>
            <a:r>
              <a:rPr lang="es-ES" sz="3600" i="1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i="1" dirty="0" err="1">
                <a:solidFill>
                  <a:srgbClr val="333333"/>
                </a:solidFill>
                <a:latin typeface="EHUSans" panose="02000503050000020004" pitchFamily="2" charset="0"/>
              </a:rPr>
              <a:t>journal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 </a:t>
            </a:r>
            <a:r>
              <a:rPr lang="es-ES" sz="3600" b="1" dirty="0" err="1">
                <a:solidFill>
                  <a:srgbClr val="333333"/>
                </a:solidFill>
                <a:latin typeface="EHUSans" panose="02000503050000020004" pitchFamily="2" charset="0"/>
              </a:rPr>
              <a:t>Impact</a:t>
            </a: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 Factor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: 5,414. </a:t>
            </a:r>
            <a:r>
              <a:rPr lang="es-ES" sz="3600" b="1" dirty="0">
                <a:solidFill>
                  <a:srgbClr val="333333"/>
                </a:solidFill>
                <a:latin typeface="EHUSans" panose="02000503050000020004" pitchFamily="2" charset="0"/>
              </a:rPr>
              <a:t>Ranking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: Q2 (40/144).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Major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revision</a:t>
            </a: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Time Series SND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with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a mixture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of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Hidden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Markov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 </a:t>
            </a:r>
            <a:r>
              <a:rPr lang="es-ES" sz="3600" dirty="0" err="1">
                <a:solidFill>
                  <a:srgbClr val="333333"/>
                </a:solidFill>
                <a:latin typeface="EHUSans" panose="02000503050000020004" pitchFamily="2" charset="0"/>
              </a:rPr>
              <a:t>Models</a:t>
            </a:r>
            <a:r>
              <a:rPr lang="es-ES" sz="3600" dirty="0">
                <a:solidFill>
                  <a:srgbClr val="333333"/>
                </a:solidFill>
                <a:latin typeface="EHUSans" panose="0200050305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sz="3600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sz="3600" b="1" dirty="0">
              <a:solidFill>
                <a:srgbClr val="333333"/>
              </a:solidFill>
              <a:latin typeface="EHUSans" panose="02000503050000020004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s-ES" b="0" i="0" u="none" strike="noStrike" dirty="0">
              <a:solidFill>
                <a:srgbClr val="333333"/>
              </a:solidFill>
              <a:effectLst/>
              <a:latin typeface="EHUSans" panose="02000503050000020004" pitchFamily="2" charset="0"/>
            </a:endParaRPr>
          </a:p>
        </p:txBody>
      </p:sp>
      <p:sp>
        <p:nvSpPr>
          <p:cNvPr id="50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6027275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or y fecha"/>
          <p:cNvSpPr txBox="1">
            <a:spLocks noGrp="1"/>
          </p:cNvSpPr>
          <p:nvPr>
            <p:ph type="body" idx="21"/>
          </p:nvPr>
        </p:nvSpPr>
        <p:spPr>
          <a:xfrm>
            <a:off x="1201340" y="7573617"/>
            <a:ext cx="21971003" cy="6369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s-ES" dirty="0" err="1">
                <a:latin typeface="EHUSans" panose="02000503050000020004" pitchFamily="2" charset="0"/>
              </a:rPr>
              <a:t>Supervised</a:t>
            </a:r>
            <a:r>
              <a:rPr lang="es-ES" dirty="0">
                <a:latin typeface="EHUSans" panose="02000503050000020004" pitchFamily="2" charset="0"/>
              </a:rPr>
              <a:t> </a:t>
            </a:r>
            <a:r>
              <a:rPr lang="es-ES" dirty="0" err="1">
                <a:latin typeface="EHUSans" panose="02000503050000020004" pitchFamily="2" charset="0"/>
              </a:rPr>
              <a:t>by</a:t>
            </a:r>
            <a:r>
              <a:rPr lang="es-ES" dirty="0">
                <a:latin typeface="EHUSans" panose="02000503050000020004" pitchFamily="2" charset="0"/>
              </a:rPr>
              <a:t>: Iñaki </a:t>
            </a:r>
            <a:r>
              <a:rPr lang="es-ES" dirty="0" err="1">
                <a:latin typeface="EHUSans" panose="02000503050000020004" pitchFamily="2" charset="0"/>
              </a:rPr>
              <a:t>Inza</a:t>
            </a:r>
            <a:r>
              <a:rPr lang="es-ES" dirty="0">
                <a:latin typeface="EHUSans" panose="02000503050000020004" pitchFamily="2" charset="0"/>
              </a:rPr>
              <a:t> and </a:t>
            </a:r>
            <a:r>
              <a:rPr lang="es-ES" dirty="0" err="1">
                <a:latin typeface="EHUSans" panose="02000503050000020004" pitchFamily="2" charset="0"/>
              </a:rPr>
              <a:t>Jose</a:t>
            </a:r>
            <a:r>
              <a:rPr lang="es-ES" dirty="0">
                <a:latin typeface="EHUSans" panose="02000503050000020004" pitchFamily="2" charset="0"/>
              </a:rPr>
              <a:t> A. Lozano</a:t>
            </a:r>
            <a:endParaRPr dirty="0">
              <a:latin typeface="EHUSans" panose="02000503050000020004" pitchFamily="2" charset="0"/>
            </a:endParaRPr>
          </a:p>
        </p:txBody>
      </p:sp>
      <p:sp>
        <p:nvSpPr>
          <p:cNvPr id="152" name="Advances in Streaming Novelty Detection"/>
          <p:cNvSpPr txBox="1">
            <a:spLocks noGrp="1"/>
          </p:cNvSpPr>
          <p:nvPr>
            <p:ph type="ctrTitle"/>
          </p:nvPr>
        </p:nvSpPr>
        <p:spPr>
          <a:xfrm>
            <a:off x="1201340" y="1597798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Advances in Streaming Novelty Detection</a:t>
            </a:r>
            <a:endParaRPr dirty="0">
              <a:latin typeface="+mj-lt"/>
            </a:endParaRPr>
          </a:p>
        </p:txBody>
      </p:sp>
      <p:sp>
        <p:nvSpPr>
          <p:cNvPr id="153" name="Subtítulo de la presentación"/>
          <p:cNvSpPr txBox="1">
            <a:spLocks noGrp="1"/>
          </p:cNvSpPr>
          <p:nvPr>
            <p:ph type="subTitle" sz="quarter" idx="1"/>
          </p:nvPr>
        </p:nvSpPr>
        <p:spPr>
          <a:xfrm>
            <a:off x="1239442" y="6346891"/>
            <a:ext cx="21971001" cy="1048940"/>
          </a:xfrm>
          <a:prstGeom prst="rect">
            <a:avLst/>
          </a:prstGeom>
        </p:spPr>
        <p:txBody>
          <a:bodyPr/>
          <a:lstStyle/>
          <a:p>
            <a:r>
              <a:rPr lang="es-ES" dirty="0" err="1">
                <a:latin typeface="EHUSans" panose="02000503050000020004" pitchFamily="2" charset="0"/>
              </a:rPr>
              <a:t>By</a:t>
            </a:r>
            <a:r>
              <a:rPr lang="es-ES" dirty="0">
                <a:latin typeface="EHUSans" panose="02000503050000020004" pitchFamily="2" charset="0"/>
              </a:rPr>
              <a:t> Ander Carreño – </a:t>
            </a:r>
            <a:r>
              <a:rPr lang="es-ES" dirty="0" err="1">
                <a:latin typeface="EHUSans" panose="02000503050000020004" pitchFamily="2" charset="0"/>
              </a:rPr>
              <a:t>Ph</a:t>
            </a:r>
            <a:r>
              <a:rPr lang="es-ES" dirty="0">
                <a:latin typeface="EHUSans" panose="02000503050000020004" pitchFamily="2" charset="0"/>
              </a:rPr>
              <a:t>. D. Candidate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5D1B87-6145-78DA-E7EC-8B031B78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045" y="9559543"/>
            <a:ext cx="10369346" cy="33432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7B7E26-B705-8CD9-9DD2-8CE24684B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340" y="10344150"/>
            <a:ext cx="7391883" cy="177405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29EA152-EFDB-933B-E79C-C571C2E22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591" y="9974061"/>
            <a:ext cx="5028454" cy="25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899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rms analyz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EHUSans" panose="02000503050000020004" pitchFamily="2" charset="0"/>
              </a:rPr>
              <a:t>Terms analyzed</a:t>
            </a:r>
          </a:p>
        </p:txBody>
      </p:sp>
      <p:sp>
        <p:nvSpPr>
          <p:cNvPr id="184" name="Rare events, anomalies, novelties, outliers, aberrations, abnormalities, issues, noise, surprises, contaminants, peculiarities……"/>
          <p:cNvSpPr txBox="1">
            <a:spLocks noGrp="1"/>
          </p:cNvSpPr>
          <p:nvPr>
            <p:ph type="body" idx="1"/>
          </p:nvPr>
        </p:nvSpPr>
        <p:spPr>
          <a:xfrm>
            <a:off x="1206500" y="2656526"/>
            <a:ext cx="21971000" cy="9847990"/>
          </a:xfrm>
          <a:prstGeom prst="rect">
            <a:avLst/>
          </a:prstGeom>
        </p:spPr>
        <p:txBody>
          <a:bodyPr/>
          <a:lstStyle/>
          <a:p>
            <a:pPr marL="698500" indent="-698500">
              <a:buSzPct val="123000"/>
              <a:buChar char="•"/>
            </a:pPr>
            <a:r>
              <a:rPr b="1" dirty="0">
                <a:latin typeface="EHUSans" panose="02000503050000020004" pitchFamily="2" charset="0"/>
              </a:rPr>
              <a:t>Rare events</a:t>
            </a:r>
            <a:r>
              <a:rPr dirty="0">
                <a:latin typeface="EHUSans" panose="02000503050000020004" pitchFamily="2" charset="0"/>
              </a:rPr>
              <a:t>, </a:t>
            </a:r>
            <a:r>
              <a:rPr b="1" dirty="0">
                <a:latin typeface="EHUSans" panose="02000503050000020004" pitchFamily="2" charset="0"/>
              </a:rPr>
              <a:t>anomalies</a:t>
            </a:r>
            <a:r>
              <a:rPr dirty="0">
                <a:latin typeface="EHUSans" panose="02000503050000020004" pitchFamily="2" charset="0"/>
              </a:rPr>
              <a:t>, </a:t>
            </a:r>
            <a:r>
              <a:rPr b="1" dirty="0">
                <a:latin typeface="EHUSans" panose="02000503050000020004" pitchFamily="2" charset="0"/>
              </a:rPr>
              <a:t>novelties</a:t>
            </a:r>
            <a:r>
              <a:rPr dirty="0">
                <a:latin typeface="EHUSans" panose="02000503050000020004" pitchFamily="2" charset="0"/>
              </a:rPr>
              <a:t>, </a:t>
            </a:r>
            <a:r>
              <a:rPr b="1" dirty="0">
                <a:latin typeface="EHUSans" panose="02000503050000020004" pitchFamily="2" charset="0"/>
              </a:rPr>
              <a:t>outliers</a:t>
            </a:r>
            <a:r>
              <a:rPr dirty="0">
                <a:latin typeface="EHUSans" panose="02000503050000020004" pitchFamily="2" charset="0"/>
              </a:rPr>
              <a:t>, aberrations, abnormalities, issues, noise, surprises, contaminants, peculiarities…</a:t>
            </a:r>
          </a:p>
          <a:p>
            <a:pPr marL="698500" indent="-698500">
              <a:buSzPct val="123000"/>
              <a:buChar char="•"/>
            </a:pPr>
            <a:r>
              <a:rPr dirty="0">
                <a:latin typeface="EHUSans" panose="02000503050000020004" pitchFamily="2" charset="0"/>
              </a:rPr>
              <a:t>Problems associated to these terms:</a:t>
            </a:r>
          </a:p>
          <a:p>
            <a:pPr marL="1308100" lvl="1" indent="-698500">
              <a:buSzPct val="123000"/>
              <a:buChar char="•"/>
            </a:pPr>
            <a:r>
              <a:rPr dirty="0">
                <a:latin typeface="EHUSans" panose="02000503050000020004" pitchFamily="2" charset="0"/>
              </a:rPr>
              <a:t>(Highly) Unbalanced supervised classification</a:t>
            </a:r>
          </a:p>
          <a:p>
            <a:pPr marL="1308100" lvl="1" indent="-698500">
              <a:buSzPct val="123000"/>
              <a:buChar char="•"/>
            </a:pPr>
            <a:r>
              <a:rPr dirty="0">
                <a:latin typeface="EHUSans" panose="02000503050000020004" pitchFamily="2" charset="0"/>
              </a:rPr>
              <a:t>(Early) Time series supervised classification</a:t>
            </a:r>
          </a:p>
          <a:p>
            <a:pPr marL="1308100" lvl="1" indent="-698500">
              <a:buSzPct val="123000"/>
              <a:buChar char="•"/>
            </a:pPr>
            <a:r>
              <a:rPr dirty="0">
                <a:latin typeface="EHUSans" panose="02000503050000020004" pitchFamily="2" charset="0"/>
              </a:rPr>
              <a:t>Supervised Classification with only one class for learning</a:t>
            </a:r>
          </a:p>
          <a:p>
            <a:pPr marL="1308100" lvl="1" indent="-698500">
              <a:buSzPct val="123000"/>
              <a:buChar char="•"/>
            </a:pPr>
            <a:r>
              <a:rPr dirty="0">
                <a:latin typeface="EHUSans" panose="02000503050000020004" pitchFamily="2" charset="0"/>
              </a:rPr>
              <a:t>Unsupervised classification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C937B0D-398C-41FE-4743-ED4092626A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t>9</a:t>
            </a:fld>
            <a:endParaRPr lang="es-E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{74BC8267-78DE-6843-B3BF-827EC9C93794}tf16401378</Template>
  <TotalTime>21377</TotalTime>
  <Words>3328</Words>
  <Application>Microsoft Macintosh PowerPoint</Application>
  <PresentationFormat>Personalizado</PresentationFormat>
  <Paragraphs>555</Paragraphs>
  <Slides>82</Slides>
  <Notes>28</Notes>
  <HiddenSlides>15</HiddenSlides>
  <MMClips>3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91" baseType="lpstr">
      <vt:lpstr>-webkit-standard</vt:lpstr>
      <vt:lpstr>Arial</vt:lpstr>
      <vt:lpstr>EHUSans</vt:lpstr>
      <vt:lpstr>EHUSerif</vt:lpstr>
      <vt:lpstr>Helvetica Neue</vt:lpstr>
      <vt:lpstr>Helvetica Neue Black Condensed</vt:lpstr>
      <vt:lpstr>Helvetica Neue Medium</vt:lpstr>
      <vt:lpstr>Times Roman</vt:lpstr>
      <vt:lpstr>21_BasicWhite</vt:lpstr>
      <vt:lpstr>Advances in Streaming Novelty Detection</vt:lpstr>
      <vt:lpstr>Motivation and Scope</vt:lpstr>
      <vt:lpstr>Motivation and Scope</vt:lpstr>
      <vt:lpstr>Motivation and Scope</vt:lpstr>
      <vt:lpstr>Motivation and Scope</vt:lpstr>
      <vt:lpstr>Motivation and Scope</vt:lpstr>
      <vt:lpstr>Index</vt:lpstr>
      <vt:lpstr>Analyzing rare event, anomaly, novelty and outlier detection terms under the supervised classification framework</vt:lpstr>
      <vt:lpstr>Terms analyzed</vt:lpstr>
      <vt:lpstr>Review of the literature</vt:lpstr>
      <vt:lpstr>Foundation of the taxonomy</vt:lpstr>
      <vt:lpstr>Problem specification</vt:lpstr>
      <vt:lpstr>Problem specification</vt:lpstr>
      <vt:lpstr>Problem specification</vt:lpstr>
      <vt:lpstr>Problem specification</vt:lpstr>
      <vt:lpstr>One-to-one assignment of terms to learning scenarios</vt:lpstr>
      <vt:lpstr>Validation of the proposed assignment</vt:lpstr>
      <vt:lpstr>Validation of the proposed assignment</vt:lpstr>
      <vt:lpstr>Validation of the proposed assignment</vt:lpstr>
      <vt:lpstr>Conclusions</vt:lpstr>
      <vt:lpstr>General explanation of the SND problem</vt:lpstr>
      <vt:lpstr>Presentación de PowerPoint</vt:lpstr>
      <vt:lpstr>Streaming learning scenario</vt:lpstr>
      <vt:lpstr>General SND split approach</vt:lpstr>
      <vt:lpstr>General Flowchart of SND</vt:lpstr>
      <vt:lpstr>General Flowchart of SND</vt:lpstr>
      <vt:lpstr>Presentación de PowerPoint</vt:lpstr>
      <vt:lpstr>Literature Approaches for SND</vt:lpstr>
      <vt:lpstr>Literature Approaches for SND</vt:lpstr>
      <vt:lpstr>SNDProb: A probabilistic Approach for Streaming Novelty Detection</vt:lpstr>
      <vt:lpstr>Learning from data</vt:lpstr>
      <vt:lpstr>Prediction</vt:lpstr>
      <vt:lpstr>Summary before details</vt:lpstr>
      <vt:lpstr>First – Possible situations when discovering</vt:lpstr>
      <vt:lpstr>What do we have?</vt:lpstr>
      <vt:lpstr>EM Algorithm</vt:lpstr>
      <vt:lpstr>Presentación de PowerPoint</vt:lpstr>
      <vt:lpstr>Discovering new classes</vt:lpstr>
      <vt:lpstr>Discovering new classes</vt:lpstr>
      <vt:lpstr>Notes before the results</vt:lpstr>
      <vt:lpstr>Experiments</vt:lpstr>
      <vt:lpstr>Synthetic Scenarios and Arrival Strategies</vt:lpstr>
      <vt:lpstr>Synthetic Scenarios and Arrival Strategies</vt:lpstr>
      <vt:lpstr>Scenario 1 - Arrival Strategy 1</vt:lpstr>
      <vt:lpstr>Scenario 4 - Arrival Strategy 2</vt:lpstr>
      <vt:lpstr>Scenario 4 - Arrival Strategy 2</vt:lpstr>
      <vt:lpstr>Scenario 6 - Arrival Strategy 2</vt:lpstr>
      <vt:lpstr>Scenario 1 - Arrival Strategy 1</vt:lpstr>
      <vt:lpstr>Scenario 6 - Arrival Strategy 2</vt:lpstr>
      <vt:lpstr>Conclusions</vt:lpstr>
      <vt:lpstr>Time Series Streaming Novelty Detection With Emerging New Classes</vt:lpstr>
      <vt:lpstr>General Flowchart of SND</vt:lpstr>
      <vt:lpstr>General Flowchart of SND</vt:lpstr>
      <vt:lpstr>A solution based on Deep Learning</vt:lpstr>
      <vt:lpstr>How it works?</vt:lpstr>
      <vt:lpstr>How it works?</vt:lpstr>
      <vt:lpstr>Learning from data</vt:lpstr>
      <vt:lpstr>Prediction in a stream</vt:lpstr>
      <vt:lpstr>Prediction in a stream</vt:lpstr>
      <vt:lpstr>Prediction</vt:lpstr>
      <vt:lpstr>Is this usable in real world?</vt:lpstr>
      <vt:lpstr>Parallel Universe</vt:lpstr>
      <vt:lpstr>Parallel Universe</vt:lpstr>
      <vt:lpstr>Parallel Universe</vt:lpstr>
      <vt:lpstr>Parallel Universe</vt:lpstr>
      <vt:lpstr>Presentación de PowerPoint</vt:lpstr>
      <vt:lpstr>Notes before the results</vt:lpstr>
      <vt:lpstr>Notes before the results</vt:lpstr>
      <vt:lpstr>Notes before the results</vt:lpstr>
      <vt:lpstr>Experimental results – CBF dataset</vt:lpstr>
      <vt:lpstr>Experimental results – BME dataset</vt:lpstr>
      <vt:lpstr>Experimental results – Fifty Words dataset</vt:lpstr>
      <vt:lpstr>Conclusions</vt:lpstr>
      <vt:lpstr>Presentación de PowerPoint</vt:lpstr>
      <vt:lpstr>General Conclusions</vt:lpstr>
      <vt:lpstr>Future Work</vt:lpstr>
      <vt:lpstr>Future Work</vt:lpstr>
      <vt:lpstr>Main achievements</vt:lpstr>
      <vt:lpstr>Main achievements</vt:lpstr>
      <vt:lpstr>Main achievements – Software </vt:lpstr>
      <vt:lpstr>Other ongoing works</vt:lpstr>
      <vt:lpstr>Advances in Streaming Novelty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Advances in Streaming Novelty Detection</dc:title>
  <cp:lastModifiedBy>Ander Carreño López</cp:lastModifiedBy>
  <cp:revision>17</cp:revision>
  <cp:lastPrinted>2022-09-23T09:11:00Z</cp:lastPrinted>
  <dcterms:modified xsi:type="dcterms:W3CDTF">2022-10-05T10:19:59Z</dcterms:modified>
</cp:coreProperties>
</file>